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sldIdLst>
    <p:sldId id="256" r:id="rId2"/>
    <p:sldId id="257" r:id="rId3"/>
    <p:sldId id="261" r:id="rId4"/>
    <p:sldId id="283" r:id="rId5"/>
    <p:sldId id="265" r:id="rId6"/>
    <p:sldId id="262" r:id="rId7"/>
    <p:sldId id="266" r:id="rId8"/>
    <p:sldId id="269" r:id="rId9"/>
    <p:sldId id="267" r:id="rId10"/>
    <p:sldId id="270" r:id="rId11"/>
    <p:sldId id="263" r:id="rId12"/>
    <p:sldId id="280" r:id="rId13"/>
    <p:sldId id="273" r:id="rId14"/>
    <p:sldId id="274" r:id="rId15"/>
    <p:sldId id="281" r:id="rId16"/>
    <p:sldId id="282" r:id="rId17"/>
    <p:sldId id="284" r:id="rId18"/>
    <p:sldId id="285" r:id="rId19"/>
    <p:sldId id="286" r:id="rId20"/>
    <p:sldId id="279" r:id="rId21"/>
    <p:sldId id="275" r:id="rId22"/>
    <p:sldId id="278" r:id="rId23"/>
    <p:sldId id="287" r:id="rId24"/>
    <p:sldId id="268" r:id="rId25"/>
    <p:sldId id="271" r:id="rId26"/>
    <p:sldId id="272" r:id="rId27"/>
    <p:sldId id="264" r:id="rId28"/>
    <p:sldId id="260" r:id="rId29"/>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WenQuanYi Micro Hei" charset="0"/>
        <a:cs typeface="WenQuanYi Micro Hei" charset="0"/>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WenQuanYi Micro Hei" charset="0"/>
        <a:cs typeface="WenQuanYi Micro Hei" charset="0"/>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WenQuanYi Micro Hei" charset="0"/>
        <a:cs typeface="WenQuanYi Micro Hei" charset="0"/>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WenQuanYi Micro Hei" charset="0"/>
        <a:cs typeface="WenQuanYi Micro Hei" charset="0"/>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Calibri" panose="020F0502020204030204" pitchFamily="34" charset="0"/>
        <a:ea typeface="WenQuanYi Micro Hei" charset="0"/>
        <a:cs typeface="WenQuanYi Micro Hei" charset="0"/>
      </a:defRPr>
    </a:lvl5pPr>
    <a:lvl6pPr marL="2286000" algn="l" defTabSz="914400" rtl="0" eaLnBrk="1" latinLnBrk="0" hangingPunct="1">
      <a:defRPr kern="1200">
        <a:solidFill>
          <a:schemeClr val="bg1"/>
        </a:solidFill>
        <a:latin typeface="Calibri" panose="020F0502020204030204" pitchFamily="34" charset="0"/>
        <a:ea typeface="WenQuanYi Micro Hei" charset="0"/>
        <a:cs typeface="WenQuanYi Micro Hei" charset="0"/>
      </a:defRPr>
    </a:lvl6pPr>
    <a:lvl7pPr marL="2743200" algn="l" defTabSz="914400" rtl="0" eaLnBrk="1" latinLnBrk="0" hangingPunct="1">
      <a:defRPr kern="1200">
        <a:solidFill>
          <a:schemeClr val="bg1"/>
        </a:solidFill>
        <a:latin typeface="Calibri" panose="020F0502020204030204" pitchFamily="34" charset="0"/>
        <a:ea typeface="WenQuanYi Micro Hei" charset="0"/>
        <a:cs typeface="WenQuanYi Micro Hei" charset="0"/>
      </a:defRPr>
    </a:lvl7pPr>
    <a:lvl8pPr marL="3200400" algn="l" defTabSz="914400" rtl="0" eaLnBrk="1" latinLnBrk="0" hangingPunct="1">
      <a:defRPr kern="1200">
        <a:solidFill>
          <a:schemeClr val="bg1"/>
        </a:solidFill>
        <a:latin typeface="Calibri" panose="020F0502020204030204" pitchFamily="34" charset="0"/>
        <a:ea typeface="WenQuanYi Micro Hei" charset="0"/>
        <a:cs typeface="WenQuanYi Micro Hei" charset="0"/>
      </a:defRPr>
    </a:lvl8pPr>
    <a:lvl9pPr marL="3657600" algn="l" defTabSz="914400" rtl="0" eaLnBrk="1" latinLnBrk="0" hangingPunct="1">
      <a:defRPr kern="1200">
        <a:solidFill>
          <a:schemeClr val="bg1"/>
        </a:solidFill>
        <a:latin typeface="Calibri" panose="020F0502020204030204" pitchFamily="34" charset="0"/>
        <a:ea typeface="WenQuanYi Micro Hei" charset="0"/>
        <a:cs typeface="WenQuanYi Micro Hei"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94660"/>
  </p:normalViewPr>
  <p:slideViewPr>
    <p:cSldViewPr>
      <p:cViewPr varScale="1">
        <p:scale>
          <a:sx n="86" d="100"/>
          <a:sy n="86" d="100"/>
        </p:scale>
        <p:origin x="-1530" y="-90"/>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p:cNvSpPr>
          <p:nvPr>
            <p:ph type="sldImg"/>
          </p:nvPr>
        </p:nvSpPr>
        <p:spPr bwMode="auto">
          <a:xfrm>
            <a:off x="0" y="695325"/>
            <a:ext cx="0" cy="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p>
      <p:sp>
        <p:nvSpPr>
          <p:cNvPr id="2050" name="Rectangle 2"/>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s-CO" noProof="0" smtClean="0"/>
          </a:p>
        </p:txBody>
      </p:sp>
    </p:spTree>
    <p:extLst>
      <p:ext uri="{BB962C8B-B14F-4D97-AF65-F5344CB8AC3E}">
        <p14:creationId xmlns:p14="http://schemas.microsoft.com/office/powerpoint/2010/main" xmlns="" val="24521843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4339"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smtClean="0">
              <a:latin typeface="Times New Roman" panose="02020603050405020304" pitchFamily="18" charset="0"/>
            </a:endParaRPr>
          </a:p>
        </p:txBody>
      </p:sp>
    </p:spTree>
    <p:extLst>
      <p:ext uri="{BB962C8B-B14F-4D97-AF65-F5344CB8AC3E}">
        <p14:creationId xmlns:p14="http://schemas.microsoft.com/office/powerpoint/2010/main" xmlns="" val="548807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55491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800810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4182049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778932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987985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39905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559949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150147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620080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716165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5363"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smtClean="0">
              <a:latin typeface="Times New Roman" panose="02020603050405020304" pitchFamily="18" charset="0"/>
            </a:endParaRPr>
          </a:p>
        </p:txBody>
      </p:sp>
    </p:spTree>
    <p:extLst>
      <p:ext uri="{BB962C8B-B14F-4D97-AF65-F5344CB8AC3E}">
        <p14:creationId xmlns:p14="http://schemas.microsoft.com/office/powerpoint/2010/main" xmlns="" val="2618740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4204227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72213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2919402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149358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724277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0048828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5128596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627851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25603"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65485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53967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817718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789324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1595944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463870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2791226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6387"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smtClean="0">
              <a:latin typeface="Times New Roman" panose="02020603050405020304" pitchFamily="18" charset="0"/>
            </a:endParaRPr>
          </a:p>
        </p:txBody>
      </p:sp>
    </p:spTree>
    <p:extLst>
      <p:ext uri="{BB962C8B-B14F-4D97-AF65-F5344CB8AC3E}">
        <p14:creationId xmlns:p14="http://schemas.microsoft.com/office/powerpoint/2010/main" xmlns="" val="3886155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O"/>
          </a:p>
        </p:txBody>
      </p:sp>
      <p:sp>
        <p:nvSpPr>
          <p:cNvPr id="4" name="Rectangle 3"/>
          <p:cNvSpPr>
            <a:spLocks noGrp="1" noChangeArrowheads="1"/>
          </p:cNvSpPr>
          <p:nvPr>
            <p:ph type="dt" idx="10"/>
          </p:nvPr>
        </p:nvSpPr>
        <p:spPr>
          <a:ln/>
        </p:spPr>
        <p:txBody>
          <a:bodyPr/>
          <a:lstStyle>
            <a:lvl1pPr>
              <a:defRPr/>
            </a:lvl1pPr>
          </a:lstStyle>
          <a:p>
            <a:pPr>
              <a:defRPr/>
            </a:pPr>
            <a:endParaRPr lang="es-CO"/>
          </a:p>
        </p:txBody>
      </p:sp>
      <p:sp>
        <p:nvSpPr>
          <p:cNvPr id="5" name="Rectangle 5"/>
          <p:cNvSpPr>
            <a:spLocks noGrp="1" noChangeArrowheads="1"/>
          </p:cNvSpPr>
          <p:nvPr>
            <p:ph type="sldNum" idx="11"/>
          </p:nvPr>
        </p:nvSpPr>
        <p:spPr>
          <a:ln/>
        </p:spPr>
        <p:txBody>
          <a:bodyPr/>
          <a:lstStyle>
            <a:lvl1pPr>
              <a:defRPr/>
            </a:lvl1pPr>
          </a:lstStyle>
          <a:p>
            <a:fld id="{22722016-9D14-4378-8EAB-AFFF6587758D}" type="slidenum">
              <a:rPr lang="es-CO"/>
              <a:pPr/>
              <a:t>‹Nº›</a:t>
            </a:fld>
            <a:endParaRPr lang="es-CO"/>
          </a:p>
        </p:txBody>
      </p:sp>
    </p:spTree>
    <p:extLst>
      <p:ext uri="{BB962C8B-B14F-4D97-AF65-F5344CB8AC3E}">
        <p14:creationId xmlns:p14="http://schemas.microsoft.com/office/powerpoint/2010/main" xmlns="" val="3981782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3"/>
          <p:cNvSpPr>
            <a:spLocks noGrp="1" noChangeArrowheads="1"/>
          </p:cNvSpPr>
          <p:nvPr>
            <p:ph type="dt" idx="10"/>
          </p:nvPr>
        </p:nvSpPr>
        <p:spPr>
          <a:ln/>
        </p:spPr>
        <p:txBody>
          <a:bodyPr/>
          <a:lstStyle>
            <a:lvl1pPr>
              <a:defRPr/>
            </a:lvl1pPr>
          </a:lstStyle>
          <a:p>
            <a:pPr>
              <a:defRPr/>
            </a:pPr>
            <a:endParaRPr lang="es-CO"/>
          </a:p>
        </p:txBody>
      </p:sp>
      <p:sp>
        <p:nvSpPr>
          <p:cNvPr id="5" name="Rectangle 5"/>
          <p:cNvSpPr>
            <a:spLocks noGrp="1" noChangeArrowheads="1"/>
          </p:cNvSpPr>
          <p:nvPr>
            <p:ph type="sldNum" idx="11"/>
          </p:nvPr>
        </p:nvSpPr>
        <p:spPr>
          <a:ln/>
        </p:spPr>
        <p:txBody>
          <a:bodyPr/>
          <a:lstStyle>
            <a:lvl1pPr>
              <a:defRPr/>
            </a:lvl1pPr>
          </a:lstStyle>
          <a:p>
            <a:fld id="{03D3AAC9-0B5D-43E3-9401-7D3336C88025}" type="slidenum">
              <a:rPr lang="es-CO"/>
              <a:pPr/>
              <a:t>‹Nº›</a:t>
            </a:fld>
            <a:endParaRPr lang="es-CO"/>
          </a:p>
        </p:txBody>
      </p:sp>
    </p:spTree>
    <p:extLst>
      <p:ext uri="{BB962C8B-B14F-4D97-AF65-F5344CB8AC3E}">
        <p14:creationId xmlns:p14="http://schemas.microsoft.com/office/powerpoint/2010/main" xmlns="" val="238814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128588"/>
            <a:ext cx="2055813" cy="5995987"/>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128588"/>
            <a:ext cx="6019800" cy="59959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3"/>
          <p:cNvSpPr>
            <a:spLocks noGrp="1" noChangeArrowheads="1"/>
          </p:cNvSpPr>
          <p:nvPr>
            <p:ph type="dt" idx="10"/>
          </p:nvPr>
        </p:nvSpPr>
        <p:spPr>
          <a:ln/>
        </p:spPr>
        <p:txBody>
          <a:bodyPr/>
          <a:lstStyle>
            <a:lvl1pPr>
              <a:defRPr/>
            </a:lvl1pPr>
          </a:lstStyle>
          <a:p>
            <a:pPr>
              <a:defRPr/>
            </a:pPr>
            <a:endParaRPr lang="es-CO"/>
          </a:p>
        </p:txBody>
      </p:sp>
      <p:sp>
        <p:nvSpPr>
          <p:cNvPr id="5" name="Rectangle 5"/>
          <p:cNvSpPr>
            <a:spLocks noGrp="1" noChangeArrowheads="1"/>
          </p:cNvSpPr>
          <p:nvPr>
            <p:ph type="sldNum" idx="11"/>
          </p:nvPr>
        </p:nvSpPr>
        <p:spPr>
          <a:ln/>
        </p:spPr>
        <p:txBody>
          <a:bodyPr/>
          <a:lstStyle>
            <a:lvl1pPr>
              <a:defRPr/>
            </a:lvl1pPr>
          </a:lstStyle>
          <a:p>
            <a:fld id="{6AF0D256-FCE6-4D32-8C5D-636C9E0A5609}" type="slidenum">
              <a:rPr lang="es-CO"/>
              <a:pPr/>
              <a:t>‹Nº›</a:t>
            </a:fld>
            <a:endParaRPr lang="es-CO"/>
          </a:p>
        </p:txBody>
      </p:sp>
    </p:spTree>
    <p:extLst>
      <p:ext uri="{BB962C8B-B14F-4D97-AF65-F5344CB8AC3E}">
        <p14:creationId xmlns:p14="http://schemas.microsoft.com/office/powerpoint/2010/main" xmlns="" val="2202151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8588"/>
            <a:ext cx="8228013" cy="1433512"/>
          </a:xfrm>
        </p:spPr>
        <p:txBody>
          <a:bodyPr/>
          <a:lstStyle/>
          <a:p>
            <a:r>
              <a:rPr lang="es-ES" smtClean="0"/>
              <a:t>Haga clic para modificar el estilo de título del patrón</a:t>
            </a:r>
            <a:endParaRPr lang="es-CO"/>
          </a:p>
        </p:txBody>
      </p:sp>
      <p:sp>
        <p:nvSpPr>
          <p:cNvPr id="3" name="Rectangle 3"/>
          <p:cNvSpPr>
            <a:spLocks noGrp="1" noChangeArrowheads="1"/>
          </p:cNvSpPr>
          <p:nvPr>
            <p:ph type="dt" idx="10"/>
          </p:nvPr>
        </p:nvSpPr>
        <p:spPr>
          <a:ln/>
        </p:spPr>
        <p:txBody>
          <a:bodyPr/>
          <a:lstStyle>
            <a:lvl1pPr>
              <a:defRPr/>
            </a:lvl1pPr>
          </a:lstStyle>
          <a:p>
            <a:pPr>
              <a:defRPr/>
            </a:pPr>
            <a:endParaRPr lang="es-CO"/>
          </a:p>
        </p:txBody>
      </p:sp>
      <p:sp>
        <p:nvSpPr>
          <p:cNvPr id="4" name="Rectangle 5"/>
          <p:cNvSpPr>
            <a:spLocks noGrp="1" noChangeArrowheads="1"/>
          </p:cNvSpPr>
          <p:nvPr>
            <p:ph type="sldNum" idx="11"/>
          </p:nvPr>
        </p:nvSpPr>
        <p:spPr>
          <a:ln/>
        </p:spPr>
        <p:txBody>
          <a:bodyPr/>
          <a:lstStyle>
            <a:lvl1pPr>
              <a:defRPr/>
            </a:lvl1pPr>
          </a:lstStyle>
          <a:p>
            <a:fld id="{6DBC7A0B-9950-44A4-9B03-B4778CEA76B9}" type="slidenum">
              <a:rPr lang="es-CO"/>
              <a:pPr/>
              <a:t>‹Nº›</a:t>
            </a:fld>
            <a:endParaRPr lang="es-CO"/>
          </a:p>
        </p:txBody>
      </p:sp>
    </p:spTree>
    <p:extLst>
      <p:ext uri="{BB962C8B-B14F-4D97-AF65-F5344CB8AC3E}">
        <p14:creationId xmlns:p14="http://schemas.microsoft.com/office/powerpoint/2010/main" xmlns="" val="2796662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Rectangle 3"/>
          <p:cNvSpPr>
            <a:spLocks noGrp="1" noChangeArrowheads="1"/>
          </p:cNvSpPr>
          <p:nvPr>
            <p:ph type="dt" idx="10"/>
          </p:nvPr>
        </p:nvSpPr>
        <p:spPr>
          <a:ln/>
        </p:spPr>
        <p:txBody>
          <a:bodyPr/>
          <a:lstStyle>
            <a:lvl1pPr>
              <a:defRPr/>
            </a:lvl1pPr>
          </a:lstStyle>
          <a:p>
            <a:pPr>
              <a:defRPr/>
            </a:pPr>
            <a:endParaRPr lang="es-CO"/>
          </a:p>
        </p:txBody>
      </p:sp>
      <p:sp>
        <p:nvSpPr>
          <p:cNvPr id="5" name="Rectangle 5"/>
          <p:cNvSpPr>
            <a:spLocks noGrp="1" noChangeArrowheads="1"/>
          </p:cNvSpPr>
          <p:nvPr>
            <p:ph type="sldNum" idx="11"/>
          </p:nvPr>
        </p:nvSpPr>
        <p:spPr>
          <a:ln/>
        </p:spPr>
        <p:txBody>
          <a:bodyPr/>
          <a:lstStyle>
            <a:lvl1pPr>
              <a:defRPr/>
            </a:lvl1pPr>
          </a:lstStyle>
          <a:p>
            <a:fld id="{9AC57425-C4B0-45AD-A054-C6814AAEA5C4}" type="slidenum">
              <a:rPr lang="es-CO"/>
              <a:pPr/>
              <a:t>‹Nº›</a:t>
            </a:fld>
            <a:endParaRPr lang="es-CO"/>
          </a:p>
        </p:txBody>
      </p:sp>
    </p:spTree>
    <p:extLst>
      <p:ext uri="{BB962C8B-B14F-4D97-AF65-F5344CB8AC3E}">
        <p14:creationId xmlns:p14="http://schemas.microsoft.com/office/powerpoint/2010/main" xmlns="" val="402877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
          <p:cNvSpPr>
            <a:spLocks noGrp="1" noChangeArrowheads="1"/>
          </p:cNvSpPr>
          <p:nvPr>
            <p:ph type="dt" idx="10"/>
          </p:nvPr>
        </p:nvSpPr>
        <p:spPr>
          <a:ln/>
        </p:spPr>
        <p:txBody>
          <a:bodyPr/>
          <a:lstStyle>
            <a:lvl1pPr>
              <a:defRPr/>
            </a:lvl1pPr>
          </a:lstStyle>
          <a:p>
            <a:pPr>
              <a:defRPr/>
            </a:pPr>
            <a:endParaRPr lang="es-CO"/>
          </a:p>
        </p:txBody>
      </p:sp>
      <p:sp>
        <p:nvSpPr>
          <p:cNvPr id="5" name="Rectangle 5"/>
          <p:cNvSpPr>
            <a:spLocks noGrp="1" noChangeArrowheads="1"/>
          </p:cNvSpPr>
          <p:nvPr>
            <p:ph type="sldNum" idx="11"/>
          </p:nvPr>
        </p:nvSpPr>
        <p:spPr>
          <a:ln/>
        </p:spPr>
        <p:txBody>
          <a:bodyPr/>
          <a:lstStyle>
            <a:lvl1pPr>
              <a:defRPr/>
            </a:lvl1pPr>
          </a:lstStyle>
          <a:p>
            <a:fld id="{49A8C6FE-D19F-4A4C-95E2-250E0664F123}" type="slidenum">
              <a:rPr lang="es-CO"/>
              <a:pPr/>
              <a:t>‹Nº›</a:t>
            </a:fld>
            <a:endParaRPr lang="es-CO"/>
          </a:p>
        </p:txBody>
      </p:sp>
    </p:spTree>
    <p:extLst>
      <p:ext uri="{BB962C8B-B14F-4D97-AF65-F5344CB8AC3E}">
        <p14:creationId xmlns:p14="http://schemas.microsoft.com/office/powerpoint/2010/main" xmlns="" val="543417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Rectangle 3"/>
          <p:cNvSpPr>
            <a:spLocks noGrp="1" noChangeArrowheads="1"/>
          </p:cNvSpPr>
          <p:nvPr>
            <p:ph type="dt" idx="10"/>
          </p:nvPr>
        </p:nvSpPr>
        <p:spPr>
          <a:ln/>
        </p:spPr>
        <p:txBody>
          <a:bodyPr/>
          <a:lstStyle>
            <a:lvl1pPr>
              <a:defRPr/>
            </a:lvl1pPr>
          </a:lstStyle>
          <a:p>
            <a:pPr>
              <a:defRPr/>
            </a:pPr>
            <a:endParaRPr lang="es-CO"/>
          </a:p>
        </p:txBody>
      </p:sp>
      <p:sp>
        <p:nvSpPr>
          <p:cNvPr id="6" name="Rectangle 5"/>
          <p:cNvSpPr>
            <a:spLocks noGrp="1" noChangeArrowheads="1"/>
          </p:cNvSpPr>
          <p:nvPr>
            <p:ph type="sldNum" idx="11"/>
          </p:nvPr>
        </p:nvSpPr>
        <p:spPr>
          <a:ln/>
        </p:spPr>
        <p:txBody>
          <a:bodyPr/>
          <a:lstStyle>
            <a:lvl1pPr>
              <a:defRPr/>
            </a:lvl1pPr>
          </a:lstStyle>
          <a:p>
            <a:fld id="{CDC75A13-9BE6-47FF-AF65-C61211D34249}" type="slidenum">
              <a:rPr lang="es-CO"/>
              <a:pPr/>
              <a:t>‹Nº›</a:t>
            </a:fld>
            <a:endParaRPr lang="es-CO"/>
          </a:p>
        </p:txBody>
      </p:sp>
    </p:spTree>
    <p:extLst>
      <p:ext uri="{BB962C8B-B14F-4D97-AF65-F5344CB8AC3E}">
        <p14:creationId xmlns:p14="http://schemas.microsoft.com/office/powerpoint/2010/main" xmlns="" val="462951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Rectangle 3"/>
          <p:cNvSpPr>
            <a:spLocks noGrp="1" noChangeArrowheads="1"/>
          </p:cNvSpPr>
          <p:nvPr>
            <p:ph type="dt" idx="10"/>
          </p:nvPr>
        </p:nvSpPr>
        <p:spPr>
          <a:ln/>
        </p:spPr>
        <p:txBody>
          <a:bodyPr/>
          <a:lstStyle>
            <a:lvl1pPr>
              <a:defRPr/>
            </a:lvl1pPr>
          </a:lstStyle>
          <a:p>
            <a:pPr>
              <a:defRPr/>
            </a:pPr>
            <a:endParaRPr lang="es-CO"/>
          </a:p>
        </p:txBody>
      </p:sp>
      <p:sp>
        <p:nvSpPr>
          <p:cNvPr id="8" name="Rectangle 5"/>
          <p:cNvSpPr>
            <a:spLocks noGrp="1" noChangeArrowheads="1"/>
          </p:cNvSpPr>
          <p:nvPr>
            <p:ph type="sldNum" idx="11"/>
          </p:nvPr>
        </p:nvSpPr>
        <p:spPr>
          <a:ln/>
        </p:spPr>
        <p:txBody>
          <a:bodyPr/>
          <a:lstStyle>
            <a:lvl1pPr>
              <a:defRPr/>
            </a:lvl1pPr>
          </a:lstStyle>
          <a:p>
            <a:fld id="{F095861D-EFB7-462B-8295-D60CE602AA62}" type="slidenum">
              <a:rPr lang="es-CO"/>
              <a:pPr/>
              <a:t>‹Nº›</a:t>
            </a:fld>
            <a:endParaRPr lang="es-CO"/>
          </a:p>
        </p:txBody>
      </p:sp>
    </p:spTree>
    <p:extLst>
      <p:ext uri="{BB962C8B-B14F-4D97-AF65-F5344CB8AC3E}">
        <p14:creationId xmlns:p14="http://schemas.microsoft.com/office/powerpoint/2010/main" xmlns="" val="306321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Rectangle 3"/>
          <p:cNvSpPr>
            <a:spLocks noGrp="1" noChangeArrowheads="1"/>
          </p:cNvSpPr>
          <p:nvPr>
            <p:ph type="dt" idx="10"/>
          </p:nvPr>
        </p:nvSpPr>
        <p:spPr>
          <a:ln/>
        </p:spPr>
        <p:txBody>
          <a:bodyPr/>
          <a:lstStyle>
            <a:lvl1pPr>
              <a:defRPr/>
            </a:lvl1pPr>
          </a:lstStyle>
          <a:p>
            <a:pPr>
              <a:defRPr/>
            </a:pPr>
            <a:endParaRPr lang="es-CO"/>
          </a:p>
        </p:txBody>
      </p:sp>
      <p:sp>
        <p:nvSpPr>
          <p:cNvPr id="4" name="Rectangle 5"/>
          <p:cNvSpPr>
            <a:spLocks noGrp="1" noChangeArrowheads="1"/>
          </p:cNvSpPr>
          <p:nvPr>
            <p:ph type="sldNum" idx="11"/>
          </p:nvPr>
        </p:nvSpPr>
        <p:spPr>
          <a:ln/>
        </p:spPr>
        <p:txBody>
          <a:bodyPr/>
          <a:lstStyle>
            <a:lvl1pPr>
              <a:defRPr/>
            </a:lvl1pPr>
          </a:lstStyle>
          <a:p>
            <a:fld id="{E13107BB-1D16-4D18-AA7C-64BCA3878CC0}" type="slidenum">
              <a:rPr lang="es-CO"/>
              <a:pPr/>
              <a:t>‹Nº›</a:t>
            </a:fld>
            <a:endParaRPr lang="es-CO"/>
          </a:p>
        </p:txBody>
      </p:sp>
    </p:spTree>
    <p:extLst>
      <p:ext uri="{BB962C8B-B14F-4D97-AF65-F5344CB8AC3E}">
        <p14:creationId xmlns:p14="http://schemas.microsoft.com/office/powerpoint/2010/main" xmlns="" val="3402837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es-CO"/>
          </a:p>
        </p:txBody>
      </p:sp>
      <p:sp>
        <p:nvSpPr>
          <p:cNvPr id="3" name="Rectangle 5"/>
          <p:cNvSpPr>
            <a:spLocks noGrp="1" noChangeArrowheads="1"/>
          </p:cNvSpPr>
          <p:nvPr>
            <p:ph type="sldNum" idx="11"/>
          </p:nvPr>
        </p:nvSpPr>
        <p:spPr>
          <a:ln/>
        </p:spPr>
        <p:txBody>
          <a:bodyPr/>
          <a:lstStyle>
            <a:lvl1pPr>
              <a:defRPr/>
            </a:lvl1pPr>
          </a:lstStyle>
          <a:p>
            <a:fld id="{919187AD-5C1A-4F72-A05C-4E2402CE55C4}" type="slidenum">
              <a:rPr lang="es-CO"/>
              <a:pPr/>
              <a:t>‹Nº›</a:t>
            </a:fld>
            <a:endParaRPr lang="es-CO"/>
          </a:p>
        </p:txBody>
      </p:sp>
    </p:spTree>
    <p:extLst>
      <p:ext uri="{BB962C8B-B14F-4D97-AF65-F5344CB8AC3E}">
        <p14:creationId xmlns:p14="http://schemas.microsoft.com/office/powerpoint/2010/main" xmlns="" val="1506753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dt" idx="10"/>
          </p:nvPr>
        </p:nvSpPr>
        <p:spPr>
          <a:ln/>
        </p:spPr>
        <p:txBody>
          <a:bodyPr/>
          <a:lstStyle>
            <a:lvl1pPr>
              <a:defRPr/>
            </a:lvl1pPr>
          </a:lstStyle>
          <a:p>
            <a:pPr>
              <a:defRPr/>
            </a:pPr>
            <a:endParaRPr lang="es-CO"/>
          </a:p>
        </p:txBody>
      </p:sp>
      <p:sp>
        <p:nvSpPr>
          <p:cNvPr id="6" name="Rectangle 5"/>
          <p:cNvSpPr>
            <a:spLocks noGrp="1" noChangeArrowheads="1"/>
          </p:cNvSpPr>
          <p:nvPr>
            <p:ph type="sldNum" idx="11"/>
          </p:nvPr>
        </p:nvSpPr>
        <p:spPr>
          <a:ln/>
        </p:spPr>
        <p:txBody>
          <a:bodyPr/>
          <a:lstStyle>
            <a:lvl1pPr>
              <a:defRPr/>
            </a:lvl1pPr>
          </a:lstStyle>
          <a:p>
            <a:fld id="{238B7E3C-94F4-4C01-8C00-4B91083AEB6C}" type="slidenum">
              <a:rPr lang="es-CO"/>
              <a:pPr/>
              <a:t>‹Nº›</a:t>
            </a:fld>
            <a:endParaRPr lang="es-CO"/>
          </a:p>
        </p:txBody>
      </p:sp>
    </p:spTree>
    <p:extLst>
      <p:ext uri="{BB962C8B-B14F-4D97-AF65-F5344CB8AC3E}">
        <p14:creationId xmlns:p14="http://schemas.microsoft.com/office/powerpoint/2010/main" xmlns="" val="3222465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
          <p:cNvSpPr>
            <a:spLocks noGrp="1" noChangeArrowheads="1"/>
          </p:cNvSpPr>
          <p:nvPr>
            <p:ph type="dt" idx="10"/>
          </p:nvPr>
        </p:nvSpPr>
        <p:spPr>
          <a:ln/>
        </p:spPr>
        <p:txBody>
          <a:bodyPr/>
          <a:lstStyle>
            <a:lvl1pPr>
              <a:defRPr/>
            </a:lvl1pPr>
          </a:lstStyle>
          <a:p>
            <a:pPr>
              <a:defRPr/>
            </a:pPr>
            <a:endParaRPr lang="es-CO"/>
          </a:p>
        </p:txBody>
      </p:sp>
      <p:sp>
        <p:nvSpPr>
          <p:cNvPr id="6" name="Rectangle 5"/>
          <p:cNvSpPr>
            <a:spLocks noGrp="1" noChangeArrowheads="1"/>
          </p:cNvSpPr>
          <p:nvPr>
            <p:ph type="sldNum" idx="11"/>
          </p:nvPr>
        </p:nvSpPr>
        <p:spPr>
          <a:ln/>
        </p:spPr>
        <p:txBody>
          <a:bodyPr/>
          <a:lstStyle>
            <a:lvl1pPr>
              <a:defRPr/>
            </a:lvl1pPr>
          </a:lstStyle>
          <a:p>
            <a:fld id="{2D919844-AB6E-43B6-9578-751BB3F63BB5}" type="slidenum">
              <a:rPr lang="es-CO"/>
              <a:pPr/>
              <a:t>‹Nº›</a:t>
            </a:fld>
            <a:endParaRPr lang="es-CO"/>
          </a:p>
        </p:txBody>
      </p:sp>
    </p:spTree>
    <p:extLst>
      <p:ext uri="{BB962C8B-B14F-4D97-AF65-F5344CB8AC3E}">
        <p14:creationId xmlns:p14="http://schemas.microsoft.com/office/powerpoint/2010/main" xmlns="" val="2488652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128588"/>
            <a:ext cx="8228013" cy="14335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smtClean="0"/>
              <a:t>Pulse para editar el formato del texto de título</a:t>
            </a:r>
          </a:p>
        </p:txBody>
      </p:sp>
      <p:sp>
        <p:nvSpPr>
          <p:cNvPr id="1027" name="Rectangle 2"/>
          <p:cNvSpPr>
            <a:spLocks noGrp="1" noChangeArrowheads="1"/>
          </p:cNvSpPr>
          <p:nvPr>
            <p:ph type="body" idx="1"/>
          </p:nvPr>
        </p:nvSpPr>
        <p:spPr bwMode="auto">
          <a:xfrm>
            <a:off x="457200" y="1600200"/>
            <a:ext cx="8228013" cy="4524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Pulse para editar los formatos del texto del esquema</a:t>
            </a:r>
          </a:p>
          <a:p>
            <a:pPr lvl="1"/>
            <a:r>
              <a:rPr lang="en-GB" smtClean="0"/>
              <a:t>Segundo nivel del esquema</a:t>
            </a:r>
          </a:p>
          <a:p>
            <a:pPr lvl="2"/>
            <a:r>
              <a:rPr lang="en-GB" smtClean="0"/>
              <a:t>Tercer nivel del esquema</a:t>
            </a:r>
          </a:p>
          <a:p>
            <a:pPr lvl="3"/>
            <a:r>
              <a:rPr lang="en-GB" smtClean="0"/>
              <a:t>Cuarto nivel del esquema</a:t>
            </a:r>
          </a:p>
          <a:p>
            <a:pPr lvl="4"/>
            <a:r>
              <a:rPr lang="en-GB" smtClean="0"/>
              <a:t>Quinto nivel del esquema</a:t>
            </a:r>
          </a:p>
          <a:p>
            <a:pPr lvl="4"/>
            <a:r>
              <a:rPr lang="en-GB" smtClean="0"/>
              <a:t>Sexto nivel del esquema</a:t>
            </a:r>
          </a:p>
          <a:p>
            <a:pPr lvl="4"/>
            <a:r>
              <a:rPr lang="en-GB" smtClean="0"/>
              <a:t>Séptimo nivel del esquema</a:t>
            </a:r>
          </a:p>
          <a:p>
            <a:pPr lvl="4"/>
            <a:r>
              <a:rPr lang="en-GB" smtClean="0"/>
              <a:t>Octavo nivel del esquema</a:t>
            </a:r>
          </a:p>
          <a:p>
            <a:pPr lvl="4"/>
            <a:r>
              <a:rPr lang="en-GB" smtClean="0"/>
              <a:t>Noveno nivel del esquema</a:t>
            </a:r>
          </a:p>
        </p:txBody>
      </p:sp>
      <p:sp>
        <p:nvSpPr>
          <p:cNvPr id="2" name="Rectangle 3"/>
          <p:cNvSpPr>
            <a:spLocks noGrp="1" noChangeArrowheads="1"/>
          </p:cNvSpPr>
          <p:nvPr>
            <p:ph type="dt"/>
          </p:nvPr>
        </p:nvSpPr>
        <p:spPr bwMode="auto">
          <a:xfrm>
            <a:off x="457200" y="6354763"/>
            <a:ext cx="2132013" cy="366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Calibri" pitchFamily="32" charset="0"/>
                <a:ea typeface="DejaVu Sans" charset="0"/>
                <a:cs typeface="DejaVu Sans" charset="0"/>
              </a:defRPr>
            </a:lvl1pPr>
          </a:lstStyle>
          <a:p>
            <a:pPr>
              <a:defRPr/>
            </a:pPr>
            <a:endParaRPr lang="es-CO"/>
          </a:p>
        </p:txBody>
      </p:sp>
      <p:sp>
        <p:nvSpPr>
          <p:cNvPr id="1029" name="Text Box 4"/>
          <p:cNvSpPr txBox="1">
            <a:spLocks noChangeArrowheads="1"/>
          </p:cNvSpPr>
          <p:nvPr/>
        </p:nvSpPr>
        <p:spPr bwMode="auto">
          <a:xfrm>
            <a:off x="3124200" y="6354763"/>
            <a:ext cx="2895600" cy="368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 name="Rectangle 5"/>
          <p:cNvSpPr>
            <a:spLocks noGrp="1" noChangeArrowheads="1"/>
          </p:cNvSpPr>
          <p:nvPr>
            <p:ph type="sldNum"/>
          </p:nvPr>
        </p:nvSpPr>
        <p:spPr bwMode="auto">
          <a:xfrm>
            <a:off x="6553200" y="6354763"/>
            <a:ext cx="2132013" cy="366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DejaVu Sans" charset="0"/>
                <a:cs typeface="DejaVu Sans" charset="0"/>
              </a:defRPr>
            </a:lvl1pPr>
          </a:lstStyle>
          <a:p>
            <a:fld id="{48BC11A5-B26F-4BB7-90A7-281A3FCC9ED7}" type="slidenum">
              <a:rPr lang="es-CO"/>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itchFamily="32" charset="0"/>
          <a:ea typeface="WenQuanYi Micro Hei" charset="0"/>
          <a:cs typeface="WenQuanYi Micro Hei"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itchFamily="32" charset="0"/>
          <a:ea typeface="WenQuanYi Micro Hei" charset="0"/>
          <a:cs typeface="WenQuanYi Micro Hei"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itchFamily="32" charset="0"/>
          <a:ea typeface="WenQuanYi Micro Hei" charset="0"/>
          <a:cs typeface="WenQuanYi Micro Hei"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Calibri" pitchFamily="32" charset="0"/>
          <a:ea typeface="WenQuanYi Micro Hei" charset="0"/>
          <a:cs typeface="WenQuanYi Micro Hei" charset="0"/>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WenQuanYi Micro Hei" charset="0"/>
          <a:cs typeface="WenQuanYi Micro Hei" charset="0"/>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WenQuanYi Micro Hei" charset="0"/>
          <a:cs typeface="WenQuanYi Micro Hei" charset="0"/>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WenQuanYi Micro Hei" charset="0"/>
          <a:cs typeface="WenQuanYi Micro Hei" charset="0"/>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WenQuanYi Micro Hei" charset="0"/>
          <a:cs typeface="WenQuanYi Micro 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mn-lt"/>
          <a:ea typeface="+mn-ea"/>
          <a:cs typeface="+mn-cs"/>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NUL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2" y="1111782"/>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Factor de carga</a:t>
            </a:r>
            <a:endParaRPr lang="es-CO" sz="3200" b="1" dirty="0">
              <a:solidFill>
                <a:schemeClr val="tx1"/>
              </a:solidFill>
            </a:endParaRPr>
          </a:p>
        </p:txBody>
      </p:sp>
      <p:sp>
        <p:nvSpPr>
          <p:cNvPr id="4" name="Text Box 3"/>
          <p:cNvSpPr txBox="1">
            <a:spLocks noChangeArrowheads="1"/>
          </p:cNvSpPr>
          <p:nvPr/>
        </p:nvSpPr>
        <p:spPr bwMode="auto">
          <a:xfrm>
            <a:off x="684212" y="1700808"/>
            <a:ext cx="7920038" cy="244827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defTabSz="914400">
              <a:buClrTx/>
              <a:buSzTx/>
              <a:tabLst/>
            </a:pPr>
            <a:r>
              <a:rPr lang="es-CO" sz="2400" dirty="0" smtClean="0">
                <a:solidFill>
                  <a:schemeClr val="bg2">
                    <a:lumMod val="50000"/>
                  </a:schemeClr>
                </a:solidFill>
              </a:rPr>
              <a:t>Factor de carga = Elementos / Capacidad</a:t>
            </a:r>
          </a:p>
          <a:p>
            <a:pPr lvl="0" defTabSz="914400">
              <a:buClrTx/>
              <a:buSzTx/>
              <a:tabLst/>
            </a:pPr>
            <a:endParaRPr lang="es-CO" sz="2400" dirty="0">
              <a:solidFill>
                <a:schemeClr val="bg2">
                  <a:lumMod val="50000"/>
                </a:schemeClr>
              </a:solidFill>
            </a:endParaRPr>
          </a:p>
          <a:p>
            <a:pPr lvl="0" defTabSz="914400">
              <a:buClrTx/>
              <a:buSzTx/>
              <a:tabLst/>
            </a:pPr>
            <a:r>
              <a:rPr lang="es-CO" sz="2400" dirty="0" smtClean="0">
                <a:solidFill>
                  <a:schemeClr val="bg2">
                    <a:lumMod val="50000"/>
                  </a:schemeClr>
                </a:solidFill>
              </a:rPr>
              <a:t>Entre más grande sea el valor del factor de carga más colisiones se presentaran, por lo tanto se recomienda crear una tabla hash con una capacidad mucho mayor que la de la cantidad de elementos. </a:t>
            </a:r>
            <a:endParaRPr lang="es-CO" sz="2400" dirty="0">
              <a:solidFill>
                <a:schemeClr val="bg2">
                  <a:lumMod val="50000"/>
                </a:schemeClr>
              </a:solidFill>
            </a:endParaRPr>
          </a:p>
          <a:p>
            <a:pPr lvl="0" algn="just" defTabSz="914400">
              <a:buClrTx/>
              <a:buSzTx/>
              <a:tabLst/>
            </a:pPr>
            <a:endParaRPr lang="es-CO" sz="2800" dirty="0" smtClean="0">
              <a:solidFill>
                <a:schemeClr val="bg2">
                  <a:lumMod val="50000"/>
                </a:schemeClr>
              </a:solidFill>
              <a:latin typeface="+mn-lt"/>
            </a:endParaRPr>
          </a:p>
        </p:txBody>
      </p:sp>
      <p:sp>
        <p:nvSpPr>
          <p:cNvPr id="2" name="Elipse 1"/>
          <p:cNvSpPr/>
          <p:nvPr/>
        </p:nvSpPr>
        <p:spPr bwMode="auto">
          <a:xfrm>
            <a:off x="755576" y="4149080"/>
            <a:ext cx="2160240" cy="2160240"/>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R="0" algn="l" defTabSz="449263" rtl="0" eaLnBrk="1" fontAlgn="base" latinLnBrk="0" hangingPunct="1">
              <a:lnSpc>
                <a:spcPct val="100000"/>
              </a:lnSpc>
              <a:spcBef>
                <a:spcPct val="0"/>
              </a:spcBef>
              <a:spcAft>
                <a:spcPct val="0"/>
              </a:spcAft>
              <a:buClr>
                <a:srgbClr val="000000"/>
              </a:buClr>
              <a:buSzPct val="100000"/>
              <a:tabLst/>
            </a:pPr>
            <a:r>
              <a:rPr kumimoji="0" lang="es-CO" sz="1800" b="0" i="0" u="none" strike="noStrike" cap="none" normalizeH="0" baseline="0" dirty="0" smtClean="0">
                <a:ln>
                  <a:noFill/>
                </a:ln>
                <a:solidFill>
                  <a:schemeClr val="bg1"/>
                </a:solidFill>
                <a:effectLst/>
                <a:latin typeface="Calibri" pitchFamily="32" charset="0"/>
              </a:rPr>
              <a:t>5         9          1</a:t>
            </a:r>
          </a:p>
          <a:p>
            <a:pPr marR="0" algn="l" defTabSz="449263" rtl="0" eaLnBrk="1" fontAlgn="base" latinLnBrk="0" hangingPunct="1">
              <a:lnSpc>
                <a:spcPct val="100000"/>
              </a:lnSpc>
              <a:spcBef>
                <a:spcPct val="0"/>
              </a:spcBef>
              <a:spcAft>
                <a:spcPct val="0"/>
              </a:spcAft>
              <a:buClr>
                <a:srgbClr val="000000"/>
              </a:buClr>
              <a:buSzPct val="100000"/>
              <a:tabLst/>
            </a:pPr>
            <a:endParaRPr lang="es-CO" dirty="0" smtClean="0">
              <a:latin typeface="Calibri" pitchFamily="32" charset="0"/>
            </a:endParaRPr>
          </a:p>
          <a:p>
            <a:pPr marR="0" algn="l" defTabSz="449263" rtl="0" eaLnBrk="1" fontAlgn="base" latinLnBrk="0" hangingPunct="1">
              <a:lnSpc>
                <a:spcPct val="100000"/>
              </a:lnSpc>
              <a:spcBef>
                <a:spcPct val="0"/>
              </a:spcBef>
              <a:spcAft>
                <a:spcPct val="0"/>
              </a:spcAft>
              <a:buClr>
                <a:srgbClr val="000000"/>
              </a:buClr>
              <a:buSzPct val="100000"/>
              <a:tabLst/>
            </a:pPr>
            <a:r>
              <a:rPr lang="es-CO" dirty="0" smtClean="0">
                <a:latin typeface="Calibri" pitchFamily="32" charset="0"/>
              </a:rPr>
              <a:t>      3 </a:t>
            </a:r>
            <a:r>
              <a:rPr kumimoji="0" lang="es-CO" sz="1800" b="0" i="0" u="none" strike="noStrike" cap="none" normalizeH="0" baseline="0" dirty="0" smtClean="0">
                <a:ln>
                  <a:noFill/>
                </a:ln>
                <a:solidFill>
                  <a:schemeClr val="bg1"/>
                </a:solidFill>
                <a:effectLst/>
                <a:latin typeface="Calibri" pitchFamily="32" charset="0"/>
              </a:rPr>
              <a:t>       32</a:t>
            </a:r>
            <a:endParaRPr kumimoji="0" lang="es-CO" sz="1800" b="0" i="0" u="none" strike="noStrike" cap="none" normalizeH="0" baseline="0" dirty="0">
              <a:ln>
                <a:noFill/>
              </a:ln>
              <a:solidFill>
                <a:schemeClr val="bg1"/>
              </a:solidFill>
              <a:effectLst/>
              <a:latin typeface="Calibri" pitchFamily="32" charset="0"/>
            </a:endParaRPr>
          </a:p>
          <a:p>
            <a:pPr marR="0" algn="l" defTabSz="449263" rtl="0" eaLnBrk="1" fontAlgn="base" latinLnBrk="0" hangingPunct="1">
              <a:lnSpc>
                <a:spcPct val="100000"/>
              </a:lnSpc>
              <a:spcBef>
                <a:spcPct val="0"/>
              </a:spcBef>
              <a:spcAft>
                <a:spcPct val="0"/>
              </a:spcAft>
              <a:buClr>
                <a:srgbClr val="000000"/>
              </a:buClr>
              <a:buSzPct val="100000"/>
              <a:tabLst/>
            </a:pPr>
            <a:r>
              <a:rPr lang="es-CO" dirty="0" smtClean="0">
                <a:latin typeface="Calibri" pitchFamily="32" charset="0"/>
              </a:rPr>
              <a:t> </a:t>
            </a:r>
          </a:p>
          <a:p>
            <a:pPr marR="0" algn="l" defTabSz="449263" rtl="0" eaLnBrk="1" fontAlgn="base" latinLnBrk="0" hangingPunct="1">
              <a:lnSpc>
                <a:spcPct val="100000"/>
              </a:lnSpc>
              <a:spcBef>
                <a:spcPct val="0"/>
              </a:spcBef>
              <a:spcAft>
                <a:spcPct val="0"/>
              </a:spcAft>
              <a:buClr>
                <a:srgbClr val="000000"/>
              </a:buClr>
              <a:buSzPct val="100000"/>
              <a:tabLst/>
            </a:pPr>
            <a:r>
              <a:rPr lang="es-CO" dirty="0" smtClean="0">
                <a:latin typeface="Calibri" pitchFamily="32" charset="0"/>
              </a:rPr>
              <a:t>4</a:t>
            </a:r>
            <a:r>
              <a:rPr kumimoji="0" lang="es-CO" sz="1800" b="0" i="0" u="none" strike="noStrike" cap="none" normalizeH="0" baseline="0" dirty="0" smtClean="0">
                <a:ln>
                  <a:noFill/>
                </a:ln>
                <a:solidFill>
                  <a:schemeClr val="bg1"/>
                </a:solidFill>
                <a:effectLst/>
                <a:latin typeface="Calibri" pitchFamily="32" charset="0"/>
              </a:rPr>
              <a:t>        20     15  </a:t>
            </a:r>
          </a:p>
        </p:txBody>
      </p:sp>
      <p:graphicFrame>
        <p:nvGraphicFramePr>
          <p:cNvPr id="3" name="Tabla 2"/>
          <p:cNvGraphicFramePr>
            <a:graphicFrameLocks noGrp="1"/>
          </p:cNvGraphicFramePr>
          <p:nvPr>
            <p:extLst>
              <p:ext uri="{D42A27DB-BD31-4B8C-83A1-F6EECF244321}">
                <p14:modId xmlns:p14="http://schemas.microsoft.com/office/powerpoint/2010/main" xmlns="" val="265946808"/>
              </p:ext>
            </p:extLst>
          </p:nvPr>
        </p:nvGraphicFramePr>
        <p:xfrm>
          <a:off x="3342988" y="4288221"/>
          <a:ext cx="1008112" cy="741680"/>
        </p:xfrm>
        <a:graphic>
          <a:graphicData uri="http://schemas.openxmlformats.org/drawingml/2006/table">
            <a:tbl>
              <a:tblPr firstRow="1" bandRow="1">
                <a:tableStyleId>{5940675A-B579-460E-94D1-54222C63F5DA}</a:tableStyleId>
              </a:tblPr>
              <a:tblGrid>
                <a:gridCol w="1008112"/>
              </a:tblGrid>
              <a:tr h="370840">
                <a:tc>
                  <a:txBody>
                    <a:bodyPr/>
                    <a:lstStyle/>
                    <a:p>
                      <a:pPr algn="ctr"/>
                      <a:r>
                        <a:rPr lang="es-CO" dirty="0" smtClean="0"/>
                        <a:t>0</a:t>
                      </a:r>
                      <a:endParaRPr lang="es-CO" dirty="0"/>
                    </a:p>
                  </a:txBody>
                  <a:tcPr/>
                </a:tc>
              </a:tr>
              <a:tr h="370840">
                <a:tc>
                  <a:txBody>
                    <a:bodyPr/>
                    <a:lstStyle/>
                    <a:p>
                      <a:pPr algn="ctr"/>
                      <a:r>
                        <a:rPr lang="es-CO" dirty="0" smtClean="0"/>
                        <a:t>1</a:t>
                      </a:r>
                      <a:endParaRPr lang="es-CO" b="1" dirty="0">
                        <a:solidFill>
                          <a:schemeClr val="bg1"/>
                        </a:solidFill>
                      </a:endParaRPr>
                    </a:p>
                  </a:txBody>
                  <a:tcPr/>
                </a:tc>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xmlns="" val="1400708006"/>
              </p:ext>
            </p:extLst>
          </p:nvPr>
        </p:nvGraphicFramePr>
        <p:xfrm>
          <a:off x="4570894" y="4323700"/>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1</a:t>
                      </a:r>
                      <a:endParaRPr lang="es-CO" dirty="0"/>
                    </a:p>
                  </a:txBody>
                  <a:tcPr/>
                </a:tc>
                <a:tc>
                  <a:txBody>
                    <a:bodyPr/>
                    <a:lstStyle/>
                    <a:p>
                      <a:endParaRPr lang="es-CO" dirty="0"/>
                    </a:p>
                  </a:txBody>
                  <a:tcPr/>
                </a:tc>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xmlns="" val="3887613372"/>
              </p:ext>
            </p:extLst>
          </p:nvPr>
        </p:nvGraphicFramePr>
        <p:xfrm>
          <a:off x="4570894" y="4786352"/>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5</a:t>
                      </a:r>
                      <a:endParaRPr lang="es-CO" dirty="0"/>
                    </a:p>
                  </a:txBody>
                  <a:tcPr/>
                </a:tc>
                <a:tc>
                  <a:txBody>
                    <a:bodyPr/>
                    <a:lstStyle/>
                    <a:p>
                      <a:endParaRPr lang="es-CO" dirty="0"/>
                    </a:p>
                  </a:txBody>
                  <a:tcPr/>
                </a:tc>
              </a:tr>
            </a:tbl>
          </a:graphicData>
        </a:graphic>
      </p:graphicFrame>
      <p:graphicFrame>
        <p:nvGraphicFramePr>
          <p:cNvPr id="15" name="Tabla 14"/>
          <p:cNvGraphicFramePr>
            <a:graphicFrameLocks noGrp="1"/>
          </p:cNvGraphicFramePr>
          <p:nvPr>
            <p:extLst>
              <p:ext uri="{D42A27DB-BD31-4B8C-83A1-F6EECF244321}">
                <p14:modId xmlns:p14="http://schemas.microsoft.com/office/powerpoint/2010/main" xmlns="" val="2624833262"/>
              </p:ext>
            </p:extLst>
          </p:nvPr>
        </p:nvGraphicFramePr>
        <p:xfrm>
          <a:off x="5508104" y="4797152"/>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9</a:t>
                      </a:r>
                      <a:endParaRPr lang="es-CO" dirty="0"/>
                    </a:p>
                  </a:txBody>
                  <a:tcPr/>
                </a:tc>
                <a:tc>
                  <a:txBody>
                    <a:bodyPr/>
                    <a:lstStyle/>
                    <a:p>
                      <a:endParaRPr lang="es-CO" dirty="0"/>
                    </a:p>
                  </a:txBody>
                  <a:tcPr/>
                </a:tc>
              </a:tr>
            </a:tbl>
          </a:graphicData>
        </a:graphic>
      </p:graphicFrame>
      <p:graphicFrame>
        <p:nvGraphicFramePr>
          <p:cNvPr id="16" name="Tabla 15"/>
          <p:cNvGraphicFramePr>
            <a:graphicFrameLocks noGrp="1"/>
          </p:cNvGraphicFramePr>
          <p:nvPr>
            <p:extLst>
              <p:ext uri="{D42A27DB-BD31-4B8C-83A1-F6EECF244321}">
                <p14:modId xmlns:p14="http://schemas.microsoft.com/office/powerpoint/2010/main" xmlns="" val="3213948933"/>
              </p:ext>
            </p:extLst>
          </p:nvPr>
        </p:nvGraphicFramePr>
        <p:xfrm>
          <a:off x="6444208" y="4797152"/>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3</a:t>
                      </a:r>
                      <a:endParaRPr lang="es-CO" dirty="0"/>
                    </a:p>
                  </a:txBody>
                  <a:tcPr/>
                </a:tc>
                <a:tc>
                  <a:txBody>
                    <a:bodyPr/>
                    <a:lstStyle/>
                    <a:p>
                      <a:endParaRPr lang="es-CO" dirty="0"/>
                    </a:p>
                  </a:txBody>
                  <a:tcPr/>
                </a:tc>
              </a:tr>
            </a:tbl>
          </a:graphicData>
        </a:graphic>
      </p:graphicFrame>
      <p:graphicFrame>
        <p:nvGraphicFramePr>
          <p:cNvPr id="17" name="Tabla 16"/>
          <p:cNvGraphicFramePr>
            <a:graphicFrameLocks noGrp="1"/>
          </p:cNvGraphicFramePr>
          <p:nvPr>
            <p:extLst>
              <p:ext uri="{D42A27DB-BD31-4B8C-83A1-F6EECF244321}">
                <p14:modId xmlns:p14="http://schemas.microsoft.com/office/powerpoint/2010/main" xmlns="" val="2212314120"/>
              </p:ext>
            </p:extLst>
          </p:nvPr>
        </p:nvGraphicFramePr>
        <p:xfrm>
          <a:off x="5506998" y="4293096"/>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32</a:t>
                      </a:r>
                      <a:endParaRPr lang="es-CO" dirty="0"/>
                    </a:p>
                  </a:txBody>
                  <a:tcPr/>
                </a:tc>
                <a:tc>
                  <a:txBody>
                    <a:bodyPr/>
                    <a:lstStyle/>
                    <a:p>
                      <a:endParaRPr lang="es-CO" dirty="0"/>
                    </a:p>
                  </a:txBody>
                  <a:tcPr/>
                </a:tc>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xmlns="" val="2097190870"/>
              </p:ext>
            </p:extLst>
          </p:nvPr>
        </p:nvGraphicFramePr>
        <p:xfrm>
          <a:off x="6444208" y="4282296"/>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4</a:t>
                      </a:r>
                      <a:endParaRPr lang="es-CO" dirty="0"/>
                    </a:p>
                  </a:txBody>
                  <a:tcPr/>
                </a:tc>
                <a:tc>
                  <a:txBody>
                    <a:bodyPr/>
                    <a:lstStyle/>
                    <a:p>
                      <a:endParaRPr lang="es-CO" dirty="0"/>
                    </a:p>
                  </a:txBody>
                  <a:tcPr/>
                </a:tc>
              </a:tr>
            </a:tbl>
          </a:graphicData>
        </a:graphic>
      </p:graphicFrame>
      <p:cxnSp>
        <p:nvCxnSpPr>
          <p:cNvPr id="19" name="Conector recto de flecha 18"/>
          <p:cNvCxnSpPr/>
          <p:nvPr/>
        </p:nvCxnSpPr>
        <p:spPr bwMode="auto">
          <a:xfrm>
            <a:off x="5148064"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0" name="Conector recto de flecha 19"/>
          <p:cNvCxnSpPr/>
          <p:nvPr/>
        </p:nvCxnSpPr>
        <p:spPr bwMode="auto">
          <a:xfrm>
            <a:off x="6084168"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1" name="Conector recto de flecha 20"/>
          <p:cNvCxnSpPr/>
          <p:nvPr/>
        </p:nvCxnSpPr>
        <p:spPr bwMode="auto">
          <a:xfrm>
            <a:off x="51480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2" name="Conector recto de flecha 21"/>
          <p:cNvCxnSpPr/>
          <p:nvPr/>
        </p:nvCxnSpPr>
        <p:spPr bwMode="auto">
          <a:xfrm>
            <a:off x="6084168" y="443711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Conector recto de flecha 8"/>
          <p:cNvCxnSpPr/>
          <p:nvPr/>
        </p:nvCxnSpPr>
        <p:spPr bwMode="auto">
          <a:xfrm>
            <a:off x="4211960"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1" name="Conector recto de flecha 10"/>
          <p:cNvCxnSpPr/>
          <p:nvPr/>
        </p:nvCxnSpPr>
        <p:spPr bwMode="auto">
          <a:xfrm>
            <a:off x="4211960" y="4876793"/>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aphicFrame>
        <p:nvGraphicFramePr>
          <p:cNvPr id="23" name="Tabla 22"/>
          <p:cNvGraphicFramePr>
            <a:graphicFrameLocks noGrp="1"/>
          </p:cNvGraphicFramePr>
          <p:nvPr>
            <p:extLst>
              <p:ext uri="{D42A27DB-BD31-4B8C-83A1-F6EECF244321}">
                <p14:modId xmlns:p14="http://schemas.microsoft.com/office/powerpoint/2010/main" xmlns="" val="4088197594"/>
              </p:ext>
            </p:extLst>
          </p:nvPr>
        </p:nvGraphicFramePr>
        <p:xfrm>
          <a:off x="7380312" y="4282296"/>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20</a:t>
                      </a:r>
                      <a:endParaRPr lang="es-CO" dirty="0"/>
                    </a:p>
                  </a:txBody>
                  <a:tcPr/>
                </a:tc>
                <a:tc>
                  <a:txBody>
                    <a:bodyPr/>
                    <a:lstStyle/>
                    <a:p>
                      <a:endParaRPr lang="es-CO" dirty="0"/>
                    </a:p>
                  </a:txBody>
                  <a:tcPr/>
                </a:tc>
              </a:tr>
            </a:tbl>
          </a:graphicData>
        </a:graphic>
      </p:graphicFrame>
      <p:cxnSp>
        <p:nvCxnSpPr>
          <p:cNvPr id="24" name="Conector recto de flecha 23"/>
          <p:cNvCxnSpPr/>
          <p:nvPr/>
        </p:nvCxnSpPr>
        <p:spPr bwMode="auto">
          <a:xfrm>
            <a:off x="7020272" y="443711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aphicFrame>
        <p:nvGraphicFramePr>
          <p:cNvPr id="25" name="Tabla 24"/>
          <p:cNvGraphicFramePr>
            <a:graphicFrameLocks noGrp="1"/>
          </p:cNvGraphicFramePr>
          <p:nvPr>
            <p:extLst>
              <p:ext uri="{D42A27DB-BD31-4B8C-83A1-F6EECF244321}">
                <p14:modId xmlns:p14="http://schemas.microsoft.com/office/powerpoint/2010/main" xmlns="" val="1662829557"/>
              </p:ext>
            </p:extLst>
          </p:nvPr>
        </p:nvGraphicFramePr>
        <p:xfrm>
          <a:off x="7415821" y="4755748"/>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15</a:t>
                      </a:r>
                      <a:endParaRPr lang="es-CO" dirty="0"/>
                    </a:p>
                  </a:txBody>
                  <a:tcPr/>
                </a:tc>
                <a:tc>
                  <a:txBody>
                    <a:bodyPr/>
                    <a:lstStyle/>
                    <a:p>
                      <a:endParaRPr lang="es-CO" dirty="0"/>
                    </a:p>
                  </a:txBody>
                  <a:tcPr/>
                </a:tc>
              </a:tr>
            </a:tbl>
          </a:graphicData>
        </a:graphic>
      </p:graphicFrame>
      <p:cxnSp>
        <p:nvCxnSpPr>
          <p:cNvPr id="26" name="Conector recto de flecha 25"/>
          <p:cNvCxnSpPr/>
          <p:nvPr/>
        </p:nvCxnSpPr>
        <p:spPr bwMode="auto">
          <a:xfrm>
            <a:off x="7055781" y="491056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7" name="Conector recto de flecha 26"/>
          <p:cNvCxnSpPr/>
          <p:nvPr/>
        </p:nvCxnSpPr>
        <p:spPr bwMode="auto">
          <a:xfrm>
            <a:off x="7956376" y="443711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8" name="Conector recto de flecha 27"/>
          <p:cNvCxnSpPr/>
          <p:nvPr/>
        </p:nvCxnSpPr>
        <p:spPr bwMode="auto">
          <a:xfrm>
            <a:off x="8074822" y="491056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2" name="CuadroTexto 11"/>
          <p:cNvSpPr txBox="1"/>
          <p:nvPr/>
        </p:nvSpPr>
        <p:spPr>
          <a:xfrm>
            <a:off x="3419872" y="5445224"/>
            <a:ext cx="5373009" cy="923330"/>
          </a:xfrm>
          <a:prstGeom prst="rect">
            <a:avLst/>
          </a:prstGeom>
          <a:noFill/>
        </p:spPr>
        <p:txBody>
          <a:bodyPr wrap="none" rtlCol="0">
            <a:spAutoFit/>
          </a:bodyPr>
          <a:lstStyle/>
          <a:p>
            <a:r>
              <a:rPr lang="es-CO" dirty="0" smtClean="0">
                <a:solidFill>
                  <a:schemeClr val="tx1"/>
                </a:solidFill>
              </a:rPr>
              <a:t>Al tener un tamaño muy pequeño, ocurren muchas </a:t>
            </a:r>
          </a:p>
          <a:p>
            <a:r>
              <a:rPr lang="es-CO" dirty="0">
                <a:solidFill>
                  <a:schemeClr val="tx1"/>
                </a:solidFill>
              </a:rPr>
              <a:t>c</a:t>
            </a:r>
            <a:r>
              <a:rPr lang="es-CO" dirty="0" smtClean="0">
                <a:solidFill>
                  <a:schemeClr val="tx1"/>
                </a:solidFill>
              </a:rPr>
              <a:t>olisiones lo que ocasiona que las operaciones no sean </a:t>
            </a:r>
          </a:p>
          <a:p>
            <a:r>
              <a:rPr lang="es-CO" dirty="0" smtClean="0">
                <a:solidFill>
                  <a:schemeClr val="tx1"/>
                </a:solidFill>
              </a:rPr>
              <a:t>de costo O(1).</a:t>
            </a:r>
            <a:endParaRPr lang="es-CO" dirty="0">
              <a:solidFill>
                <a:schemeClr val="tx1"/>
              </a:solidFill>
            </a:endParaRPr>
          </a:p>
        </p:txBody>
      </p:sp>
    </p:spTree>
    <p:extLst>
      <p:ext uri="{BB962C8B-B14F-4D97-AF65-F5344CB8AC3E}">
        <p14:creationId xmlns:p14="http://schemas.microsoft.com/office/powerpoint/2010/main" xmlns="" val="21051869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err="1" smtClean="0">
                <a:solidFill>
                  <a:schemeClr val="tx1"/>
                </a:solidFill>
                <a:cs typeface="Calibri"/>
              </a:rPr>
              <a:t>Hashing</a:t>
            </a:r>
            <a:r>
              <a:rPr lang="es-CO" sz="3200" b="1" dirty="0" smtClean="0">
                <a:solidFill>
                  <a:schemeClr val="tx1"/>
                </a:solidFill>
                <a:cs typeface="Calibri"/>
              </a:rPr>
              <a:t> abierto</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400" dirty="0" smtClean="0">
                <a:solidFill>
                  <a:schemeClr val="bg2">
                    <a:lumMod val="50000"/>
                  </a:schemeClr>
                </a:solidFill>
                <a:latin typeface="+mn-lt"/>
              </a:rPr>
              <a:t>El </a:t>
            </a:r>
            <a:r>
              <a:rPr lang="es-CO" sz="2400" b="1" dirty="0" err="1" smtClean="0">
                <a:solidFill>
                  <a:schemeClr val="bg2">
                    <a:lumMod val="50000"/>
                  </a:schemeClr>
                </a:solidFill>
                <a:latin typeface="+mn-lt"/>
              </a:rPr>
              <a:t>hashing</a:t>
            </a:r>
            <a:r>
              <a:rPr lang="es-CO" sz="2400" b="1" dirty="0" smtClean="0">
                <a:solidFill>
                  <a:schemeClr val="bg2">
                    <a:lumMod val="50000"/>
                  </a:schemeClr>
                </a:solidFill>
                <a:latin typeface="+mn-lt"/>
              </a:rPr>
              <a:t> abierto </a:t>
            </a:r>
            <a:r>
              <a:rPr lang="es-CO" sz="2400" dirty="0" smtClean="0">
                <a:solidFill>
                  <a:schemeClr val="bg2">
                    <a:lumMod val="50000"/>
                  </a:schemeClr>
                </a:solidFill>
                <a:latin typeface="+mn-lt"/>
              </a:rPr>
              <a:t>o </a:t>
            </a:r>
            <a:r>
              <a:rPr lang="es-CO" sz="2400" b="1" dirty="0" smtClean="0">
                <a:solidFill>
                  <a:schemeClr val="bg2">
                    <a:lumMod val="50000"/>
                  </a:schemeClr>
                </a:solidFill>
                <a:latin typeface="+mn-lt"/>
              </a:rPr>
              <a:t>encadenamiento</a:t>
            </a:r>
            <a:r>
              <a:rPr lang="es-CO" sz="2400" dirty="0" smtClean="0">
                <a:solidFill>
                  <a:schemeClr val="bg2">
                    <a:lumMod val="50000"/>
                  </a:schemeClr>
                </a:solidFill>
                <a:latin typeface="+mn-lt"/>
              </a:rPr>
              <a:t>, es una implementación en la cual se tiene un </a:t>
            </a:r>
            <a:r>
              <a:rPr lang="es-CO" sz="2400" dirty="0" err="1" smtClean="0">
                <a:solidFill>
                  <a:schemeClr val="bg2">
                    <a:lumMod val="50000"/>
                  </a:schemeClr>
                </a:solidFill>
                <a:latin typeface="+mn-lt"/>
              </a:rPr>
              <a:t>array</a:t>
            </a:r>
            <a:r>
              <a:rPr lang="es-CO" sz="2400" dirty="0" smtClean="0">
                <a:solidFill>
                  <a:schemeClr val="bg2">
                    <a:lumMod val="50000"/>
                  </a:schemeClr>
                </a:solidFill>
                <a:latin typeface="+mn-lt"/>
              </a:rPr>
              <a:t> que en cada posición se apunta a una lista enlazada en la cual se almacenan las informaciones que contienen la misma clave, es decir los elementos se añaden al inicio en la lista enlazada.</a:t>
            </a:r>
          </a:p>
          <a:p>
            <a:pPr lvl="0" algn="just" defTabSz="914400">
              <a:buClrTx/>
              <a:buSzTx/>
              <a:tabLst/>
            </a:pPr>
            <a:endParaRPr lang="es-CO" sz="1000" dirty="0" smtClean="0">
              <a:solidFill>
                <a:schemeClr val="bg2">
                  <a:lumMod val="50000"/>
                </a:schemeClr>
              </a:solidFill>
              <a:latin typeface="+mn-lt"/>
            </a:endParaRPr>
          </a:p>
          <a:p>
            <a:pPr lvl="0" algn="just" defTabSz="914400">
              <a:buClrTx/>
              <a:buSzTx/>
              <a:tabLst/>
            </a:pPr>
            <a:r>
              <a:rPr lang="es-CO" sz="1600" dirty="0" smtClean="0">
                <a:solidFill>
                  <a:schemeClr val="bg2">
                    <a:lumMod val="50000"/>
                  </a:schemeClr>
                </a:solidFill>
                <a:latin typeface="+mn-lt"/>
              </a:rPr>
              <a:t>Datos a ingresar: 4,5,32,8,13</a:t>
            </a:r>
          </a:p>
        </p:txBody>
      </p:sp>
      <p:graphicFrame>
        <p:nvGraphicFramePr>
          <p:cNvPr id="2" name="Tabla 1"/>
          <p:cNvGraphicFramePr>
            <a:graphicFrameLocks noGrp="1"/>
          </p:cNvGraphicFramePr>
          <p:nvPr>
            <p:extLst>
              <p:ext uri="{D42A27DB-BD31-4B8C-83A1-F6EECF244321}">
                <p14:modId xmlns:p14="http://schemas.microsoft.com/office/powerpoint/2010/main" xmlns="" val="3222102012"/>
              </p:ext>
            </p:extLst>
          </p:nvPr>
        </p:nvGraphicFramePr>
        <p:xfrm>
          <a:off x="704487" y="4195651"/>
          <a:ext cx="1203217" cy="1854200"/>
        </p:xfrm>
        <a:graphic>
          <a:graphicData uri="http://schemas.openxmlformats.org/drawingml/2006/table">
            <a:tbl>
              <a:tblPr firstRow="1" bandRow="1">
                <a:tableStyleId>{5940675A-B579-460E-94D1-54222C63F5DA}</a:tableStyleId>
              </a:tblPr>
              <a:tblGrid>
                <a:gridCol w="1203217"/>
              </a:tblGrid>
              <a:tr h="370840">
                <a:tc>
                  <a:txBody>
                    <a:bodyPr/>
                    <a:lstStyle/>
                    <a:p>
                      <a:pPr algn="ctr"/>
                      <a:r>
                        <a:rPr lang="es-CO" dirty="0" smtClean="0"/>
                        <a:t>0</a:t>
                      </a:r>
                      <a:endParaRPr lang="es-CO" dirty="0"/>
                    </a:p>
                  </a:txBody>
                  <a:tcPr/>
                </a:tc>
              </a:tr>
              <a:tr h="370840">
                <a:tc>
                  <a:txBody>
                    <a:bodyPr/>
                    <a:lstStyle/>
                    <a:p>
                      <a:pPr algn="ctr"/>
                      <a:r>
                        <a:rPr lang="es-CO" dirty="0" smtClean="0"/>
                        <a:t>1</a:t>
                      </a:r>
                      <a:endParaRPr lang="es-CO" dirty="0"/>
                    </a:p>
                  </a:txBody>
                  <a:tcPr/>
                </a:tc>
              </a:tr>
              <a:tr h="370840">
                <a:tc>
                  <a:txBody>
                    <a:bodyPr/>
                    <a:lstStyle/>
                    <a:p>
                      <a:pPr algn="ctr"/>
                      <a:r>
                        <a:rPr lang="es-CO" dirty="0" smtClean="0"/>
                        <a:t>2</a:t>
                      </a:r>
                      <a:endParaRPr lang="es-CO" dirty="0"/>
                    </a:p>
                  </a:txBody>
                  <a:tcPr/>
                </a:tc>
              </a:tr>
              <a:tr h="370840">
                <a:tc>
                  <a:txBody>
                    <a:bodyPr/>
                    <a:lstStyle/>
                    <a:p>
                      <a:pPr algn="ctr"/>
                      <a:r>
                        <a:rPr lang="es-CO" dirty="0" smtClean="0"/>
                        <a:t>3</a:t>
                      </a:r>
                      <a:endParaRPr lang="es-CO" dirty="0"/>
                    </a:p>
                  </a:txBody>
                  <a:tcPr/>
                </a:tc>
              </a:tr>
              <a:tr h="370840">
                <a:tc>
                  <a:txBody>
                    <a:bodyPr/>
                    <a:lstStyle/>
                    <a:p>
                      <a:pPr algn="ctr"/>
                      <a:r>
                        <a:rPr lang="es-CO" dirty="0" smtClean="0"/>
                        <a:t>4</a:t>
                      </a:r>
                      <a:endParaRPr lang="es-CO" dirty="0"/>
                    </a:p>
                  </a:txBody>
                  <a:tcPr/>
                </a:tc>
              </a:tr>
            </a:tbl>
          </a:graphicData>
        </a:graphic>
      </p:graphicFrame>
      <p:graphicFrame>
        <p:nvGraphicFramePr>
          <p:cNvPr id="6" name="Tabla 5"/>
          <p:cNvGraphicFramePr>
            <a:graphicFrameLocks noGrp="1"/>
          </p:cNvGraphicFramePr>
          <p:nvPr>
            <p:extLst>
              <p:ext uri="{D42A27DB-BD31-4B8C-83A1-F6EECF244321}">
                <p14:modId xmlns:p14="http://schemas.microsoft.com/office/powerpoint/2010/main" xmlns="" val="1268336622"/>
              </p:ext>
            </p:extLst>
          </p:nvPr>
        </p:nvGraphicFramePr>
        <p:xfrm>
          <a:off x="2123728" y="4154247"/>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5</a:t>
                      </a:r>
                      <a:endParaRPr lang="es-CO" dirty="0"/>
                    </a:p>
                  </a:txBody>
                  <a:tcPr/>
                </a:tc>
                <a:tc>
                  <a:txBody>
                    <a:bodyPr/>
                    <a:lstStyle/>
                    <a:p>
                      <a:endParaRPr lang="es-CO" dirty="0"/>
                    </a:p>
                  </a:txBody>
                  <a:tcPr/>
                </a:tc>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xmlns="" val="3481392332"/>
              </p:ext>
            </p:extLst>
          </p:nvPr>
        </p:nvGraphicFramePr>
        <p:xfrm>
          <a:off x="3131840" y="4123643"/>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20</a:t>
                      </a:r>
                      <a:endParaRPr lang="es-CO" dirty="0"/>
                    </a:p>
                  </a:txBody>
                  <a:tcPr/>
                </a:tc>
                <a:tc>
                  <a:txBody>
                    <a:bodyPr/>
                    <a:lstStyle/>
                    <a:p>
                      <a:endParaRPr lang="es-CO" dirty="0"/>
                    </a:p>
                  </a:txBody>
                  <a:tcPr/>
                </a:tc>
              </a:tr>
            </a:tbl>
          </a:graphicData>
        </a:graphic>
      </p:graphicFrame>
      <p:cxnSp>
        <p:nvCxnSpPr>
          <p:cNvPr id="9" name="Conector recto de flecha 8"/>
          <p:cNvCxnSpPr/>
          <p:nvPr/>
        </p:nvCxnSpPr>
        <p:spPr bwMode="auto">
          <a:xfrm>
            <a:off x="2772906" y="4339667"/>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0" name="Conector recto de flecha 9"/>
          <p:cNvCxnSpPr/>
          <p:nvPr/>
        </p:nvCxnSpPr>
        <p:spPr bwMode="auto">
          <a:xfrm>
            <a:off x="3709010" y="4267659"/>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1" name="Conector recto de flecha 10"/>
          <p:cNvCxnSpPr/>
          <p:nvPr/>
        </p:nvCxnSpPr>
        <p:spPr bwMode="auto">
          <a:xfrm>
            <a:off x="1763688" y="4339667"/>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aphicFrame>
        <p:nvGraphicFramePr>
          <p:cNvPr id="33" name="Tabla 32"/>
          <p:cNvGraphicFramePr>
            <a:graphicFrameLocks noGrp="1"/>
          </p:cNvGraphicFramePr>
          <p:nvPr>
            <p:extLst>
              <p:ext uri="{D42A27DB-BD31-4B8C-83A1-F6EECF244321}">
                <p14:modId xmlns:p14="http://schemas.microsoft.com/office/powerpoint/2010/main" xmlns="" val="269711840"/>
              </p:ext>
            </p:extLst>
          </p:nvPr>
        </p:nvGraphicFramePr>
        <p:xfrm>
          <a:off x="2132758" y="5707819"/>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4</a:t>
                      </a:r>
                      <a:endParaRPr lang="es-CO" dirty="0"/>
                    </a:p>
                  </a:txBody>
                  <a:tcPr/>
                </a:tc>
                <a:tc>
                  <a:txBody>
                    <a:bodyPr/>
                    <a:lstStyle/>
                    <a:p>
                      <a:endParaRPr lang="es-CO" dirty="0"/>
                    </a:p>
                  </a:txBody>
                  <a:tcPr/>
                </a:tc>
              </a:tr>
            </a:tbl>
          </a:graphicData>
        </a:graphic>
      </p:graphicFrame>
      <p:cxnSp>
        <p:nvCxnSpPr>
          <p:cNvPr id="36" name="Conector recto de flecha 35"/>
          <p:cNvCxnSpPr/>
          <p:nvPr/>
        </p:nvCxnSpPr>
        <p:spPr bwMode="auto">
          <a:xfrm>
            <a:off x="2709928" y="5893239"/>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8" name="Conector recto de flecha 37"/>
          <p:cNvCxnSpPr/>
          <p:nvPr/>
        </p:nvCxnSpPr>
        <p:spPr bwMode="auto">
          <a:xfrm>
            <a:off x="1773824" y="5893239"/>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aphicFrame>
        <p:nvGraphicFramePr>
          <p:cNvPr id="42" name="Tabla 41"/>
          <p:cNvGraphicFramePr>
            <a:graphicFrameLocks noGrp="1"/>
          </p:cNvGraphicFramePr>
          <p:nvPr>
            <p:extLst>
              <p:ext uri="{D42A27DB-BD31-4B8C-83A1-F6EECF244321}">
                <p14:modId xmlns:p14="http://schemas.microsoft.com/office/powerpoint/2010/main" xmlns="" val="3414797050"/>
              </p:ext>
            </p:extLst>
          </p:nvPr>
        </p:nvGraphicFramePr>
        <p:xfrm>
          <a:off x="2133864" y="5280273"/>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8</a:t>
                      </a:r>
                      <a:endParaRPr lang="es-CO" dirty="0"/>
                    </a:p>
                  </a:txBody>
                  <a:tcPr/>
                </a:tc>
                <a:tc>
                  <a:txBody>
                    <a:bodyPr/>
                    <a:lstStyle/>
                    <a:p>
                      <a:endParaRPr lang="es-CO" dirty="0"/>
                    </a:p>
                  </a:txBody>
                  <a:tcPr/>
                </a:tc>
              </a:tr>
            </a:tbl>
          </a:graphicData>
        </a:graphic>
      </p:graphicFrame>
      <p:cxnSp>
        <p:nvCxnSpPr>
          <p:cNvPr id="45" name="Conector recto de flecha 44"/>
          <p:cNvCxnSpPr/>
          <p:nvPr/>
        </p:nvCxnSpPr>
        <p:spPr bwMode="auto">
          <a:xfrm>
            <a:off x="2711034" y="5465693"/>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47" name="Conector recto de flecha 46"/>
          <p:cNvCxnSpPr/>
          <p:nvPr/>
        </p:nvCxnSpPr>
        <p:spPr bwMode="auto">
          <a:xfrm>
            <a:off x="1774930" y="5465693"/>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aphicFrame>
        <p:nvGraphicFramePr>
          <p:cNvPr id="51" name="Tabla 50"/>
          <p:cNvGraphicFramePr>
            <a:graphicFrameLocks noGrp="1"/>
          </p:cNvGraphicFramePr>
          <p:nvPr>
            <p:extLst>
              <p:ext uri="{D42A27DB-BD31-4B8C-83A1-F6EECF244321}">
                <p14:modId xmlns:p14="http://schemas.microsoft.com/office/powerpoint/2010/main" xmlns="" val="1229485366"/>
              </p:ext>
            </p:extLst>
          </p:nvPr>
        </p:nvGraphicFramePr>
        <p:xfrm>
          <a:off x="2123138" y="4887887"/>
          <a:ext cx="721186" cy="370840"/>
        </p:xfrm>
        <a:graphic>
          <a:graphicData uri="http://schemas.openxmlformats.org/drawingml/2006/table">
            <a:tbl>
              <a:tblPr firstRow="1" bandRow="1">
                <a:tableStyleId>{5C22544A-7EE6-4342-B048-85BDC9FD1C3A}</a:tableStyleId>
              </a:tblPr>
              <a:tblGrid>
                <a:gridCol w="512906"/>
                <a:gridCol w="208280"/>
              </a:tblGrid>
              <a:tr h="370840">
                <a:tc>
                  <a:txBody>
                    <a:bodyPr/>
                    <a:lstStyle/>
                    <a:p>
                      <a:r>
                        <a:rPr lang="es-CO" dirty="0" smtClean="0"/>
                        <a:t>32</a:t>
                      </a:r>
                      <a:endParaRPr lang="es-CO" dirty="0"/>
                    </a:p>
                  </a:txBody>
                  <a:tcPr/>
                </a:tc>
                <a:tc>
                  <a:txBody>
                    <a:bodyPr/>
                    <a:lstStyle/>
                    <a:p>
                      <a:endParaRPr lang="es-CO" dirty="0"/>
                    </a:p>
                  </a:txBody>
                  <a:tcPr/>
                </a:tc>
              </a:tr>
            </a:tbl>
          </a:graphicData>
        </a:graphic>
      </p:graphicFrame>
      <p:cxnSp>
        <p:nvCxnSpPr>
          <p:cNvPr id="54" name="Conector recto de flecha 53"/>
          <p:cNvCxnSpPr/>
          <p:nvPr/>
        </p:nvCxnSpPr>
        <p:spPr bwMode="auto">
          <a:xfrm>
            <a:off x="2700308" y="5073307"/>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56" name="Conector recto de flecha 55"/>
          <p:cNvCxnSpPr/>
          <p:nvPr/>
        </p:nvCxnSpPr>
        <p:spPr bwMode="auto">
          <a:xfrm>
            <a:off x="1764204" y="5073307"/>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60" name="1 CuadroTexto"/>
          <p:cNvSpPr txBox="1">
            <a:spLocks noChangeArrowheads="1"/>
          </p:cNvSpPr>
          <p:nvPr/>
        </p:nvSpPr>
        <p:spPr bwMode="auto">
          <a:xfrm>
            <a:off x="4067944" y="4061972"/>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61" name="1 CuadroTexto"/>
          <p:cNvSpPr txBox="1">
            <a:spLocks noChangeArrowheads="1"/>
          </p:cNvSpPr>
          <p:nvPr/>
        </p:nvSpPr>
        <p:spPr bwMode="auto">
          <a:xfrm>
            <a:off x="3069968" y="4883109"/>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62" name="1 CuadroTexto"/>
          <p:cNvSpPr txBox="1">
            <a:spLocks noChangeArrowheads="1"/>
          </p:cNvSpPr>
          <p:nvPr/>
        </p:nvSpPr>
        <p:spPr bwMode="auto">
          <a:xfrm>
            <a:off x="3060348" y="5235165"/>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63" name="1 CuadroTexto"/>
          <p:cNvSpPr txBox="1">
            <a:spLocks noChangeArrowheads="1"/>
          </p:cNvSpPr>
          <p:nvPr/>
        </p:nvSpPr>
        <p:spPr bwMode="auto">
          <a:xfrm>
            <a:off x="3069968" y="5661248"/>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64" name="1 CuadroTexto"/>
          <p:cNvSpPr txBox="1">
            <a:spLocks noChangeArrowheads="1"/>
          </p:cNvSpPr>
          <p:nvPr/>
        </p:nvSpPr>
        <p:spPr bwMode="auto">
          <a:xfrm>
            <a:off x="2137429" y="4474626"/>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cxnSp>
        <p:nvCxnSpPr>
          <p:cNvPr id="65" name="Conector recto de flecha 64"/>
          <p:cNvCxnSpPr/>
          <p:nvPr/>
        </p:nvCxnSpPr>
        <p:spPr bwMode="auto">
          <a:xfrm>
            <a:off x="1763688" y="472514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7475105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err="1" smtClean="0">
                <a:solidFill>
                  <a:schemeClr val="tx1"/>
                </a:solidFill>
                <a:cs typeface="Calibri"/>
              </a:rPr>
              <a:t>Hashing</a:t>
            </a:r>
            <a:r>
              <a:rPr lang="es-CO" sz="3200" b="1" dirty="0" smtClean="0">
                <a:solidFill>
                  <a:schemeClr val="tx1"/>
                </a:solidFill>
                <a:cs typeface="Calibri"/>
              </a:rPr>
              <a:t> cerrado</a:t>
            </a:r>
            <a:endParaRPr lang="es-CO" sz="3200" b="1" dirty="0">
              <a:solidFill>
                <a:schemeClr val="tx1"/>
              </a:solidFill>
            </a:endParaRPr>
          </a:p>
        </p:txBody>
      </p:sp>
      <p:sp>
        <p:nvSpPr>
          <p:cNvPr id="5" name="Text Box 3"/>
          <p:cNvSpPr txBox="1">
            <a:spLocks noChangeArrowheads="1"/>
          </p:cNvSpPr>
          <p:nvPr/>
        </p:nvSpPr>
        <p:spPr bwMode="auto">
          <a:xfrm>
            <a:off x="592624" y="153431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400" dirty="0">
                <a:solidFill>
                  <a:schemeClr val="bg2">
                    <a:lumMod val="50000"/>
                  </a:schemeClr>
                </a:solidFill>
                <a:latin typeface="+mn-lt"/>
              </a:rPr>
              <a:t>El </a:t>
            </a:r>
            <a:r>
              <a:rPr lang="es-CO" sz="2400" b="1" dirty="0" err="1">
                <a:solidFill>
                  <a:schemeClr val="bg2">
                    <a:lumMod val="50000"/>
                  </a:schemeClr>
                </a:solidFill>
                <a:latin typeface="+mn-lt"/>
              </a:rPr>
              <a:t>hashing</a:t>
            </a:r>
            <a:r>
              <a:rPr lang="es-CO" sz="2400" b="1" dirty="0">
                <a:solidFill>
                  <a:schemeClr val="bg2">
                    <a:lumMod val="50000"/>
                  </a:schemeClr>
                </a:solidFill>
                <a:latin typeface="+mn-lt"/>
              </a:rPr>
              <a:t> cerrado</a:t>
            </a:r>
            <a:r>
              <a:rPr lang="es-CO" sz="2400" dirty="0">
                <a:solidFill>
                  <a:schemeClr val="bg2">
                    <a:lumMod val="50000"/>
                  </a:schemeClr>
                </a:solidFill>
                <a:latin typeface="+mn-lt"/>
              </a:rPr>
              <a:t>, es una implementación en la cual se tiene un </a:t>
            </a:r>
            <a:r>
              <a:rPr lang="es-CO" sz="2400" dirty="0" err="1">
                <a:solidFill>
                  <a:schemeClr val="bg2">
                    <a:lumMod val="50000"/>
                  </a:schemeClr>
                </a:solidFill>
                <a:latin typeface="+mn-lt"/>
              </a:rPr>
              <a:t>array</a:t>
            </a:r>
            <a:r>
              <a:rPr lang="es-CO" sz="2400" dirty="0">
                <a:solidFill>
                  <a:schemeClr val="bg2">
                    <a:lumMod val="50000"/>
                  </a:schemeClr>
                </a:solidFill>
                <a:latin typeface="+mn-lt"/>
              </a:rPr>
              <a:t> en el cual se almacena la información en cada slot según lo indique la clave, pero al momento de producirse una colisión se recorre desde la posición que indique la clave hasta el final del </a:t>
            </a:r>
            <a:r>
              <a:rPr lang="es-CO" sz="2400" dirty="0" err="1">
                <a:solidFill>
                  <a:schemeClr val="bg2">
                    <a:lumMod val="50000"/>
                  </a:schemeClr>
                </a:solidFill>
                <a:latin typeface="+mn-lt"/>
              </a:rPr>
              <a:t>array</a:t>
            </a:r>
            <a:r>
              <a:rPr lang="es-CO" sz="2400" dirty="0">
                <a:solidFill>
                  <a:schemeClr val="bg2">
                    <a:lumMod val="50000"/>
                  </a:schemeClr>
                </a:solidFill>
                <a:latin typeface="+mn-lt"/>
              </a:rPr>
              <a:t>, buscando un slot que este libre para ser insertado. (Lo que lo diferencia es que no maneja punteros)</a:t>
            </a:r>
          </a:p>
          <a:p>
            <a:pPr lvl="0" algn="just" defTabSz="914400">
              <a:buClrTx/>
              <a:buSzTx/>
              <a:tabLst/>
            </a:pPr>
            <a:endParaRPr lang="es-CO" sz="2800" dirty="0">
              <a:solidFill>
                <a:schemeClr val="bg2">
                  <a:lumMod val="50000"/>
                </a:schemeClr>
              </a:solidFill>
              <a:latin typeface="+mn-lt"/>
              <a:cs typeface="Calibri"/>
            </a:endParaRPr>
          </a:p>
        </p:txBody>
      </p:sp>
      <p:graphicFrame>
        <p:nvGraphicFramePr>
          <p:cNvPr id="3" name="2 Tabla"/>
          <p:cNvGraphicFramePr>
            <a:graphicFrameLocks noGrp="1"/>
          </p:cNvGraphicFramePr>
          <p:nvPr>
            <p:extLst>
              <p:ext uri="{D42A27DB-BD31-4B8C-83A1-F6EECF244321}">
                <p14:modId xmlns:p14="http://schemas.microsoft.com/office/powerpoint/2010/main" xmlns="" val="2892258485"/>
              </p:ext>
            </p:extLst>
          </p:nvPr>
        </p:nvGraphicFramePr>
        <p:xfrm>
          <a:off x="1115616" y="5085184"/>
          <a:ext cx="6096000" cy="586864"/>
        </p:xfrm>
        <a:graphic>
          <a:graphicData uri="http://schemas.openxmlformats.org/drawingml/2006/table">
            <a:tbl>
              <a:tblPr firstRow="1" bandRow="1">
                <a:tableStyleId>{F5AB1C69-6EDB-4FF4-983F-18BD219EF322}</a:tableStyleId>
              </a:tblPr>
              <a:tblGrid>
                <a:gridCol w="609600"/>
                <a:gridCol w="609600"/>
                <a:gridCol w="609600"/>
                <a:gridCol w="609600"/>
                <a:gridCol w="609600"/>
                <a:gridCol w="609600"/>
                <a:gridCol w="609600"/>
                <a:gridCol w="609600"/>
                <a:gridCol w="609600"/>
                <a:gridCol w="609600"/>
              </a:tblGrid>
              <a:tr h="586864">
                <a:tc>
                  <a:txBody>
                    <a:bodyPr/>
                    <a:lstStyle/>
                    <a:p>
                      <a:endParaRPr lang="es-C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s-C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3 Rectángulo"/>
          <p:cNvSpPr/>
          <p:nvPr/>
        </p:nvSpPr>
        <p:spPr bwMode="auto">
          <a:xfrm>
            <a:off x="899592" y="3959309"/>
            <a:ext cx="360040" cy="405795"/>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a:latin typeface="Calibri" pitchFamily="32" charset="0"/>
              </a:rPr>
              <a:t>A</a:t>
            </a:r>
            <a:endParaRPr kumimoji="0" lang="es-CO" sz="1800" b="0" i="0" u="none" strike="noStrike" cap="none" normalizeH="0" baseline="0" dirty="0" smtClean="0">
              <a:ln>
                <a:noFill/>
              </a:ln>
              <a:solidFill>
                <a:schemeClr val="bg1"/>
              </a:solidFill>
              <a:effectLst/>
              <a:latin typeface="Calibri" pitchFamily="32" charset="0"/>
            </a:endParaRPr>
          </a:p>
        </p:txBody>
      </p:sp>
      <p:sp>
        <p:nvSpPr>
          <p:cNvPr id="9" name="8 Rectángulo"/>
          <p:cNvSpPr/>
          <p:nvPr/>
        </p:nvSpPr>
        <p:spPr bwMode="auto">
          <a:xfrm>
            <a:off x="1583668" y="3959309"/>
            <a:ext cx="360040" cy="405795"/>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M</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0" name="9 Rectángulo"/>
          <p:cNvSpPr/>
          <p:nvPr/>
        </p:nvSpPr>
        <p:spPr bwMode="auto">
          <a:xfrm>
            <a:off x="2267744" y="3959309"/>
            <a:ext cx="360040" cy="405795"/>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a:latin typeface="Calibri" pitchFamily="32" charset="0"/>
              </a:rPr>
              <a:t>E</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1" name="CuadroTexto 10"/>
          <p:cNvSpPr txBox="1"/>
          <p:nvPr/>
        </p:nvSpPr>
        <p:spPr>
          <a:xfrm>
            <a:off x="1115616" y="5886564"/>
            <a:ext cx="360040" cy="369332"/>
          </a:xfrm>
          <a:prstGeom prst="rect">
            <a:avLst/>
          </a:prstGeom>
          <a:noFill/>
        </p:spPr>
        <p:txBody>
          <a:bodyPr wrap="square" rtlCol="0">
            <a:spAutoFit/>
          </a:bodyPr>
          <a:lstStyle/>
          <a:p>
            <a:r>
              <a:rPr lang="es-CO" dirty="0" smtClean="0">
                <a:solidFill>
                  <a:schemeClr val="tx1"/>
                </a:solidFill>
              </a:rPr>
              <a:t>0</a:t>
            </a:r>
            <a:endParaRPr lang="es-CO" dirty="0">
              <a:solidFill>
                <a:schemeClr val="tx1"/>
              </a:solidFill>
            </a:endParaRPr>
          </a:p>
        </p:txBody>
      </p:sp>
      <p:sp>
        <p:nvSpPr>
          <p:cNvPr id="12" name="CuadroTexto 11"/>
          <p:cNvSpPr txBox="1"/>
          <p:nvPr/>
        </p:nvSpPr>
        <p:spPr>
          <a:xfrm>
            <a:off x="1835696" y="5886564"/>
            <a:ext cx="360040" cy="369332"/>
          </a:xfrm>
          <a:prstGeom prst="rect">
            <a:avLst/>
          </a:prstGeom>
          <a:noFill/>
        </p:spPr>
        <p:txBody>
          <a:bodyPr wrap="square" rtlCol="0">
            <a:spAutoFit/>
          </a:bodyPr>
          <a:lstStyle/>
          <a:p>
            <a:r>
              <a:rPr lang="es-CO" dirty="0" smtClean="0">
                <a:solidFill>
                  <a:schemeClr val="tx1"/>
                </a:solidFill>
              </a:rPr>
              <a:t>1</a:t>
            </a:r>
            <a:endParaRPr lang="es-CO" dirty="0">
              <a:solidFill>
                <a:schemeClr val="tx1"/>
              </a:solidFill>
            </a:endParaRPr>
          </a:p>
        </p:txBody>
      </p:sp>
      <p:sp>
        <p:nvSpPr>
          <p:cNvPr id="13" name="CuadroTexto 12"/>
          <p:cNvSpPr txBox="1"/>
          <p:nvPr/>
        </p:nvSpPr>
        <p:spPr>
          <a:xfrm>
            <a:off x="2447764" y="5886564"/>
            <a:ext cx="360040" cy="369332"/>
          </a:xfrm>
          <a:prstGeom prst="rect">
            <a:avLst/>
          </a:prstGeom>
          <a:noFill/>
        </p:spPr>
        <p:txBody>
          <a:bodyPr wrap="square" rtlCol="0">
            <a:spAutoFit/>
          </a:bodyPr>
          <a:lstStyle/>
          <a:p>
            <a:r>
              <a:rPr lang="es-CO" dirty="0">
                <a:solidFill>
                  <a:schemeClr val="tx1"/>
                </a:solidFill>
              </a:rPr>
              <a:t>2</a:t>
            </a:r>
          </a:p>
        </p:txBody>
      </p:sp>
      <p:sp>
        <p:nvSpPr>
          <p:cNvPr id="14" name="CuadroTexto 13"/>
          <p:cNvSpPr txBox="1"/>
          <p:nvPr/>
        </p:nvSpPr>
        <p:spPr>
          <a:xfrm>
            <a:off x="3113838" y="5886564"/>
            <a:ext cx="360040" cy="369332"/>
          </a:xfrm>
          <a:prstGeom prst="rect">
            <a:avLst/>
          </a:prstGeom>
          <a:noFill/>
        </p:spPr>
        <p:txBody>
          <a:bodyPr wrap="square" rtlCol="0">
            <a:spAutoFit/>
          </a:bodyPr>
          <a:lstStyle/>
          <a:p>
            <a:r>
              <a:rPr lang="es-CO" dirty="0">
                <a:solidFill>
                  <a:schemeClr val="tx1"/>
                </a:solidFill>
              </a:rPr>
              <a:t>3</a:t>
            </a:r>
          </a:p>
        </p:txBody>
      </p:sp>
      <p:sp>
        <p:nvSpPr>
          <p:cNvPr id="15" name="CuadroTexto 14"/>
          <p:cNvSpPr txBox="1"/>
          <p:nvPr/>
        </p:nvSpPr>
        <p:spPr>
          <a:xfrm>
            <a:off x="3725906" y="5898367"/>
            <a:ext cx="360040" cy="369332"/>
          </a:xfrm>
          <a:prstGeom prst="rect">
            <a:avLst/>
          </a:prstGeom>
          <a:noFill/>
        </p:spPr>
        <p:txBody>
          <a:bodyPr wrap="square" rtlCol="0">
            <a:spAutoFit/>
          </a:bodyPr>
          <a:lstStyle/>
          <a:p>
            <a:r>
              <a:rPr lang="es-CO" dirty="0">
                <a:solidFill>
                  <a:schemeClr val="tx1"/>
                </a:solidFill>
              </a:rPr>
              <a:t>4</a:t>
            </a:r>
          </a:p>
        </p:txBody>
      </p:sp>
      <p:sp>
        <p:nvSpPr>
          <p:cNvPr id="16" name="CuadroTexto 15"/>
          <p:cNvSpPr txBox="1"/>
          <p:nvPr/>
        </p:nvSpPr>
        <p:spPr>
          <a:xfrm>
            <a:off x="4364977" y="5923817"/>
            <a:ext cx="360040" cy="369332"/>
          </a:xfrm>
          <a:prstGeom prst="rect">
            <a:avLst/>
          </a:prstGeom>
          <a:noFill/>
        </p:spPr>
        <p:txBody>
          <a:bodyPr wrap="square" rtlCol="0">
            <a:spAutoFit/>
          </a:bodyPr>
          <a:lstStyle/>
          <a:p>
            <a:r>
              <a:rPr lang="es-CO" dirty="0">
                <a:solidFill>
                  <a:schemeClr val="tx1"/>
                </a:solidFill>
              </a:rPr>
              <a:t>5</a:t>
            </a:r>
          </a:p>
        </p:txBody>
      </p:sp>
      <p:sp>
        <p:nvSpPr>
          <p:cNvPr id="17" name="CuadroTexto 16"/>
          <p:cNvSpPr txBox="1"/>
          <p:nvPr/>
        </p:nvSpPr>
        <p:spPr>
          <a:xfrm>
            <a:off x="4968978" y="5886564"/>
            <a:ext cx="360040" cy="369332"/>
          </a:xfrm>
          <a:prstGeom prst="rect">
            <a:avLst/>
          </a:prstGeom>
          <a:noFill/>
        </p:spPr>
        <p:txBody>
          <a:bodyPr wrap="square" rtlCol="0">
            <a:spAutoFit/>
          </a:bodyPr>
          <a:lstStyle/>
          <a:p>
            <a:r>
              <a:rPr lang="es-CO" dirty="0">
                <a:solidFill>
                  <a:schemeClr val="tx1"/>
                </a:solidFill>
              </a:rPr>
              <a:t>6</a:t>
            </a:r>
          </a:p>
        </p:txBody>
      </p:sp>
      <p:sp>
        <p:nvSpPr>
          <p:cNvPr id="18" name="CuadroTexto 17"/>
          <p:cNvSpPr txBox="1"/>
          <p:nvPr/>
        </p:nvSpPr>
        <p:spPr>
          <a:xfrm>
            <a:off x="5497985" y="5898367"/>
            <a:ext cx="360040" cy="369332"/>
          </a:xfrm>
          <a:prstGeom prst="rect">
            <a:avLst/>
          </a:prstGeom>
          <a:noFill/>
        </p:spPr>
        <p:txBody>
          <a:bodyPr wrap="square" rtlCol="0">
            <a:spAutoFit/>
          </a:bodyPr>
          <a:lstStyle/>
          <a:p>
            <a:r>
              <a:rPr lang="es-CO" dirty="0" smtClean="0">
                <a:solidFill>
                  <a:schemeClr val="tx1"/>
                </a:solidFill>
              </a:rPr>
              <a:t>7</a:t>
            </a:r>
            <a:endParaRPr lang="es-CO" dirty="0">
              <a:solidFill>
                <a:schemeClr val="tx1"/>
              </a:solidFill>
            </a:endParaRPr>
          </a:p>
        </p:txBody>
      </p:sp>
      <p:sp>
        <p:nvSpPr>
          <p:cNvPr id="19" name="CuadroTexto 18"/>
          <p:cNvSpPr txBox="1"/>
          <p:nvPr/>
        </p:nvSpPr>
        <p:spPr>
          <a:xfrm>
            <a:off x="6156176" y="5898367"/>
            <a:ext cx="360040" cy="369332"/>
          </a:xfrm>
          <a:prstGeom prst="rect">
            <a:avLst/>
          </a:prstGeom>
          <a:noFill/>
        </p:spPr>
        <p:txBody>
          <a:bodyPr wrap="square" rtlCol="0">
            <a:spAutoFit/>
          </a:bodyPr>
          <a:lstStyle/>
          <a:p>
            <a:r>
              <a:rPr lang="es-CO" dirty="0">
                <a:solidFill>
                  <a:schemeClr val="tx1"/>
                </a:solidFill>
              </a:rPr>
              <a:t>8</a:t>
            </a:r>
          </a:p>
        </p:txBody>
      </p:sp>
      <p:sp>
        <p:nvSpPr>
          <p:cNvPr id="20" name="CuadroTexto 19"/>
          <p:cNvSpPr txBox="1"/>
          <p:nvPr/>
        </p:nvSpPr>
        <p:spPr>
          <a:xfrm>
            <a:off x="6685183" y="5910170"/>
            <a:ext cx="360040" cy="369332"/>
          </a:xfrm>
          <a:prstGeom prst="rect">
            <a:avLst/>
          </a:prstGeom>
          <a:noFill/>
        </p:spPr>
        <p:txBody>
          <a:bodyPr wrap="square" rtlCol="0">
            <a:spAutoFit/>
          </a:bodyPr>
          <a:lstStyle/>
          <a:p>
            <a:r>
              <a:rPr lang="es-CO" dirty="0">
                <a:solidFill>
                  <a:schemeClr val="tx1"/>
                </a:solidFill>
              </a:rPr>
              <a:t>9</a:t>
            </a:r>
          </a:p>
        </p:txBody>
      </p:sp>
    </p:spTree>
    <p:extLst>
      <p:ext uri="{BB962C8B-B14F-4D97-AF65-F5344CB8AC3E}">
        <p14:creationId xmlns:p14="http://schemas.microsoft.com/office/powerpoint/2010/main" xmlns="" val="2863714251"/>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9843 0.17646 L 4.44444E-6 -2.97872E-6 " pathEditMode="relative" rAng="0" ptsTypes="AA">
                                      <p:cBhvr>
                                        <p:cTn id="6" dur="2000" spd="-100000" fill="hold"/>
                                        <p:tgtEl>
                                          <p:spTgt spid="4"/>
                                        </p:tgtEl>
                                        <p:attrNameLst>
                                          <p:attrName>ppt_x</p:attrName>
                                          <p:attrName>ppt_y</p:attrName>
                                        </p:attrNameLst>
                                      </p:cBhvr>
                                      <p:rCtr x="-4931" y="-883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94444E-6 -2.97872E-6 L 0.35434 0.18687 " pathEditMode="relative" rAng="0" ptsTypes="AA">
                                      <p:cBhvr>
                                        <p:cTn id="10" dur="2000" fill="hold"/>
                                        <p:tgtEl>
                                          <p:spTgt spid="9"/>
                                        </p:tgtEl>
                                        <p:attrNameLst>
                                          <p:attrName>ppt_x</p:attrName>
                                          <p:attrName>ppt_y</p:attrName>
                                        </p:attrNameLst>
                                      </p:cBhvr>
                                      <p:rCtr x="17708" y="9343"/>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8.33333E-7 3.24699E-6 C -0.0033 0.01295 -0.004 0.02683 -0.00972 0.03839 C -0.01007 0.04024 -0.01025 0.04232 -0.01094 0.04394 C -0.01163 0.04579 -0.0132 0.04718 -0.01372 0.04926 C -0.01615 0.05759 -0.01563 0.06198 -0.01927 0.06938 C -0.02101 0.09343 -0.02587 0.11078 -0.0316 0.13321 C -0.03368 0.1413 -0.0349 0.14986 -0.03837 0.15703 C -0.04254 0.18409 -0.04184 0.16466 0.00139 0.1679 C 0.03628 0.17044 -0.01702 0.16975 0.02187 0.16975 " pathEditMode="relative" ptsTypes="ffffffffA">
                                      <p:cBhvr>
                                        <p:cTn id="14"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a:solidFill>
                  <a:schemeClr val="tx1"/>
                </a:solidFill>
                <a:cs typeface="Calibri"/>
              </a:rPr>
              <a:t>Colisiones en hashing cerrado</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400" dirty="0" smtClean="0">
                <a:solidFill>
                  <a:schemeClr val="bg2">
                    <a:lumMod val="50000"/>
                  </a:schemeClr>
                </a:solidFill>
                <a:latin typeface="+mn-lt"/>
              </a:rPr>
              <a:t>Debido a que en cada posición de la tabla se puede almacenar solo un elemento, en dado caso que haya una colisión se utiliza:</a:t>
            </a:r>
          </a:p>
          <a:p>
            <a:pPr lvl="0" algn="just" defTabSz="914400">
              <a:buClrTx/>
              <a:buSzTx/>
              <a:tabLst/>
            </a:pPr>
            <a:r>
              <a:rPr lang="es-CO" sz="2400" b="1" dirty="0" smtClean="0">
                <a:solidFill>
                  <a:schemeClr val="bg2">
                    <a:lumMod val="50000"/>
                  </a:schemeClr>
                </a:solidFill>
                <a:latin typeface="+mn-lt"/>
              </a:rPr>
              <a:t>Sondeo lineal: </a:t>
            </a:r>
            <a:r>
              <a:rPr lang="es-CO" sz="2400" dirty="0" smtClean="0">
                <a:solidFill>
                  <a:schemeClr val="bg2">
                    <a:lumMod val="50000"/>
                  </a:schemeClr>
                </a:solidFill>
                <a:latin typeface="+mn-lt"/>
              </a:rPr>
              <a:t>Consiste en intentar almacenar el elemento en la posición siguiente de la tabla, si esta ocupada, pasa a la siguiente hasta encontrar un slot vacío, o hasta final de la estructura.</a:t>
            </a:r>
          </a:p>
          <a:p>
            <a:pPr lvl="0" algn="just" defTabSz="914400">
              <a:buClrTx/>
              <a:buSzTx/>
              <a:tabLst/>
            </a:pPr>
            <a:r>
              <a:rPr lang="es-CO" sz="2400" b="1" dirty="0" smtClean="0">
                <a:solidFill>
                  <a:schemeClr val="bg2">
                    <a:lumMod val="50000"/>
                  </a:schemeClr>
                </a:solidFill>
                <a:latin typeface="+mn-lt"/>
              </a:rPr>
              <a:t>Sondeo cuadrático: </a:t>
            </a:r>
            <a:r>
              <a:rPr lang="es-CO" sz="2400" dirty="0" smtClean="0">
                <a:solidFill>
                  <a:schemeClr val="bg2">
                    <a:lumMod val="50000"/>
                  </a:schemeClr>
                </a:solidFill>
                <a:latin typeface="+mn-lt"/>
              </a:rPr>
              <a:t>Consiste en intentar almacenar el elemento en una posición igual a v.hash+i² donde i es la cantidad de intentos fallidos por encontrar un slot vacío.</a:t>
            </a:r>
          </a:p>
          <a:p>
            <a:pPr lvl="0" algn="just" defTabSz="914400">
              <a:buClrTx/>
              <a:buSzTx/>
              <a:tabLst/>
            </a:pPr>
            <a:endParaRPr lang="es-CO" sz="2400" dirty="0" smtClean="0">
              <a:solidFill>
                <a:schemeClr val="bg2">
                  <a:lumMod val="50000"/>
                </a:schemeClr>
              </a:solidFill>
              <a:latin typeface="+mn-lt"/>
            </a:endParaRPr>
          </a:p>
          <a:p>
            <a:pPr lvl="0" algn="just" defTabSz="914400">
              <a:buClrTx/>
              <a:buSzTx/>
              <a:tabLst/>
            </a:pPr>
            <a:r>
              <a:rPr lang="es-CO" sz="2400" dirty="0" smtClean="0">
                <a:solidFill>
                  <a:schemeClr val="bg2">
                    <a:lumMod val="50000"/>
                  </a:schemeClr>
                </a:solidFill>
                <a:latin typeface="+mn-lt"/>
              </a:rPr>
              <a:t>Como estos hay varios métodos que tratan de evitar el principal problema de el </a:t>
            </a:r>
            <a:r>
              <a:rPr lang="es-CO" sz="2400" dirty="0" err="1" smtClean="0">
                <a:solidFill>
                  <a:schemeClr val="bg2">
                    <a:lumMod val="50000"/>
                  </a:schemeClr>
                </a:solidFill>
                <a:latin typeface="+mn-lt"/>
              </a:rPr>
              <a:t>hashing</a:t>
            </a:r>
            <a:r>
              <a:rPr lang="es-CO" sz="2400" dirty="0" smtClean="0">
                <a:solidFill>
                  <a:schemeClr val="bg2">
                    <a:lumMod val="50000"/>
                  </a:schemeClr>
                </a:solidFill>
                <a:latin typeface="+mn-lt"/>
              </a:rPr>
              <a:t> cerrado, el </a:t>
            </a:r>
            <a:r>
              <a:rPr lang="es-CO" sz="2400" dirty="0" err="1" smtClean="0">
                <a:solidFill>
                  <a:schemeClr val="bg2">
                    <a:lumMod val="50000"/>
                  </a:schemeClr>
                </a:solidFill>
                <a:latin typeface="+mn-lt"/>
              </a:rPr>
              <a:t>aglomeramiento</a:t>
            </a:r>
            <a:r>
              <a:rPr lang="es-CO" sz="2400" dirty="0" smtClean="0">
                <a:solidFill>
                  <a:schemeClr val="bg2">
                    <a:lumMod val="50000"/>
                  </a:schemeClr>
                </a:solidFill>
                <a:latin typeface="+mn-lt"/>
              </a:rPr>
              <a:t>.</a:t>
            </a:r>
          </a:p>
          <a:p>
            <a:pPr lvl="0" algn="just" defTabSz="914400">
              <a:buClrTx/>
              <a:buSzTx/>
              <a:tabLst/>
            </a:pPr>
            <a:endParaRPr lang="es-CO" sz="2800" b="1" dirty="0" smtClean="0">
              <a:solidFill>
                <a:schemeClr val="bg2">
                  <a:lumMod val="50000"/>
                </a:schemeClr>
              </a:solidFill>
              <a:latin typeface="+mn-lt"/>
            </a:endParaRPr>
          </a:p>
        </p:txBody>
      </p:sp>
    </p:spTree>
    <p:extLst>
      <p:ext uri="{BB962C8B-B14F-4D97-AF65-F5344CB8AC3E}">
        <p14:creationId xmlns:p14="http://schemas.microsoft.com/office/powerpoint/2010/main" xmlns="" val="7905523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En </a:t>
            </a:r>
            <a:r>
              <a:rPr lang="es-CO" sz="2800" dirty="0" err="1" smtClean="0">
                <a:solidFill>
                  <a:schemeClr val="bg2">
                    <a:lumMod val="50000"/>
                  </a:schemeClr>
                </a:solidFill>
                <a:latin typeface="+mn-lt"/>
              </a:rPr>
              <a:t>hashing</a:t>
            </a:r>
            <a:r>
              <a:rPr lang="es-CO" sz="2800" dirty="0" smtClean="0">
                <a:solidFill>
                  <a:schemeClr val="bg2">
                    <a:lumMod val="50000"/>
                  </a:schemeClr>
                </a:solidFill>
                <a:latin typeface="+mn-lt"/>
              </a:rPr>
              <a:t> abierto, consiste en aplicar la función hash al dato a insertar. El resultado de esta operación genera la clave que va a indicar la posición del </a:t>
            </a:r>
            <a:r>
              <a:rPr lang="es-CO" sz="2800" dirty="0" err="1" smtClean="0">
                <a:solidFill>
                  <a:schemeClr val="bg2">
                    <a:lumMod val="50000"/>
                  </a:schemeClr>
                </a:solidFill>
                <a:latin typeface="+mn-lt"/>
              </a:rPr>
              <a:t>array</a:t>
            </a:r>
            <a:r>
              <a:rPr lang="es-CO" sz="2800" dirty="0" smtClean="0">
                <a:solidFill>
                  <a:schemeClr val="bg2">
                    <a:lumMod val="50000"/>
                  </a:schemeClr>
                </a:solidFill>
                <a:latin typeface="+mn-lt"/>
              </a:rPr>
              <a:t> en la cual se almacenará el dato y en esta posición del </a:t>
            </a:r>
            <a:r>
              <a:rPr lang="es-CO" sz="2800" dirty="0" err="1" smtClean="0">
                <a:solidFill>
                  <a:schemeClr val="bg2">
                    <a:lumMod val="50000"/>
                  </a:schemeClr>
                </a:solidFill>
                <a:latin typeface="+mn-lt"/>
              </a:rPr>
              <a:t>array</a:t>
            </a:r>
            <a:r>
              <a:rPr lang="es-CO" sz="2800" dirty="0" smtClean="0">
                <a:solidFill>
                  <a:schemeClr val="bg2">
                    <a:lumMod val="50000"/>
                  </a:schemeClr>
                </a:solidFill>
                <a:latin typeface="+mn-lt"/>
              </a:rPr>
              <a:t> se añadirá al inicio de la lista enlazada. ( insertar al inicio en una lista enlazada es constante )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Hay que tener en cuenta que al insertar un dato en una lista con tamaño mayor a cero se genera una nueva colisión. </a:t>
            </a:r>
          </a:p>
        </p:txBody>
      </p:sp>
    </p:spTree>
    <p:extLst>
      <p:ext uri="{BB962C8B-B14F-4D97-AF65-F5344CB8AC3E}">
        <p14:creationId xmlns:p14="http://schemas.microsoft.com/office/powerpoint/2010/main" xmlns="" val="18658582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(Explicación grafica)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Se tiene una tabla hash de tres slots, cada uno apunta a una lista enlazada en primer momento vacía (No hay colisiones).</a:t>
            </a:r>
          </a:p>
          <a:p>
            <a:pPr lvl="0" algn="just" defTabSz="914400">
              <a:buClrTx/>
              <a:buSzTx/>
              <a:tabLst/>
            </a:pPr>
            <a:r>
              <a:rPr lang="es-CO" sz="2800" dirty="0" smtClean="0">
                <a:solidFill>
                  <a:schemeClr val="bg2">
                    <a:lumMod val="50000"/>
                  </a:schemeClr>
                </a:solidFill>
                <a:latin typeface="+mn-lt"/>
              </a:rPr>
              <a:t>              </a:t>
            </a: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r>
              <a:rPr lang="es-CO" sz="2800" dirty="0">
                <a:solidFill>
                  <a:schemeClr val="bg2">
                    <a:lumMod val="50000"/>
                  </a:schemeClr>
                </a:solidFill>
                <a:latin typeface="+mn-lt"/>
              </a:rPr>
              <a:t>	</a:t>
            </a:r>
            <a:endParaRPr lang="es-CO" sz="2800" dirty="0" smtClean="0">
              <a:solidFill>
                <a:schemeClr val="bg2">
                  <a:lumMod val="50000"/>
                </a:schemeClr>
              </a:solidFill>
              <a:latin typeface="+mn-lt"/>
            </a:endParaRP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endParaRPr lang="es-CO" sz="2800" dirty="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Se quiere agregar </a:t>
            </a:r>
          </a:p>
        </p:txBody>
      </p:sp>
      <p:graphicFrame>
        <p:nvGraphicFramePr>
          <p:cNvPr id="2" name="Tabla 1"/>
          <p:cNvGraphicFramePr>
            <a:graphicFrameLocks noGrp="1"/>
          </p:cNvGraphicFramePr>
          <p:nvPr>
            <p:extLst>
              <p:ext uri="{D42A27DB-BD31-4B8C-83A1-F6EECF244321}">
                <p14:modId xmlns:p14="http://schemas.microsoft.com/office/powerpoint/2010/main" xmlns="" val="625710753"/>
              </p:ext>
            </p:extLst>
          </p:nvPr>
        </p:nvGraphicFramePr>
        <p:xfrm>
          <a:off x="708525" y="3573016"/>
          <a:ext cx="959768" cy="1112520"/>
        </p:xfrm>
        <a:graphic>
          <a:graphicData uri="http://schemas.openxmlformats.org/drawingml/2006/table">
            <a:tbl>
              <a:tblPr firstRow="1" bandRow="1">
                <a:tableStyleId>{5C22544A-7EE6-4342-B048-85BDC9FD1C3A}</a:tableStyleId>
              </a:tblPr>
              <a:tblGrid>
                <a:gridCol w="959768"/>
              </a:tblGrid>
              <a:tr h="370840">
                <a:tc>
                  <a:txBody>
                    <a:bodyPr/>
                    <a:lstStyle/>
                    <a:p>
                      <a:pPr algn="ctr"/>
                      <a:r>
                        <a:rPr lang="es-CO" dirty="0" smtClean="0"/>
                        <a:t>0</a:t>
                      </a:r>
                      <a:endParaRPr lang="es-CO" dirty="0"/>
                    </a:p>
                  </a:txBody>
                  <a:tcPr/>
                </a:tc>
              </a:tr>
              <a:tr h="370840">
                <a:tc>
                  <a:txBody>
                    <a:bodyPr/>
                    <a:lstStyle/>
                    <a:p>
                      <a:pPr algn="ctr"/>
                      <a:r>
                        <a:rPr lang="es-CO" dirty="0" smtClean="0"/>
                        <a:t>1</a:t>
                      </a:r>
                      <a:endParaRPr lang="es-CO" dirty="0"/>
                    </a:p>
                  </a:txBody>
                  <a:tcPr/>
                </a:tc>
              </a:tr>
              <a:tr h="370840">
                <a:tc>
                  <a:txBody>
                    <a:bodyPr/>
                    <a:lstStyle/>
                    <a:p>
                      <a:pPr algn="ctr"/>
                      <a:r>
                        <a:rPr lang="es-CO" dirty="0" smtClean="0"/>
                        <a:t>2</a:t>
                      </a:r>
                      <a:endParaRPr lang="es-CO" dirty="0"/>
                    </a:p>
                  </a:txBody>
                  <a:tcPr/>
                </a:tc>
              </a:tr>
            </a:tbl>
          </a:graphicData>
        </a:graphic>
      </p:graphicFrame>
      <p:cxnSp>
        <p:nvCxnSpPr>
          <p:cNvPr id="6" name="Conector recto de flecha 5"/>
          <p:cNvCxnSpPr/>
          <p:nvPr/>
        </p:nvCxnSpPr>
        <p:spPr bwMode="auto">
          <a:xfrm>
            <a:off x="1547664" y="371703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Conector recto de flecha 6"/>
          <p:cNvCxnSpPr/>
          <p:nvPr/>
        </p:nvCxnSpPr>
        <p:spPr bwMode="auto">
          <a:xfrm>
            <a:off x="1547664" y="407707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7"/>
          <p:cNvCxnSpPr/>
          <p:nvPr/>
        </p:nvCxnSpPr>
        <p:spPr bwMode="auto">
          <a:xfrm>
            <a:off x="15476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 name="Elipse 2"/>
          <p:cNvSpPr/>
          <p:nvPr/>
        </p:nvSpPr>
        <p:spPr bwMode="auto">
          <a:xfrm>
            <a:off x="3923928" y="515719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0" name="Elipse 9"/>
          <p:cNvSpPr/>
          <p:nvPr/>
        </p:nvSpPr>
        <p:spPr bwMode="auto">
          <a:xfrm>
            <a:off x="4608029" y="5159234"/>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2</a:t>
            </a:r>
          </a:p>
        </p:txBody>
      </p:sp>
      <p:sp>
        <p:nvSpPr>
          <p:cNvPr id="11" name="Elipse 10"/>
          <p:cNvSpPr/>
          <p:nvPr/>
        </p:nvSpPr>
        <p:spPr bwMode="auto">
          <a:xfrm>
            <a:off x="5292130" y="5147861"/>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1</a:t>
            </a:r>
          </a:p>
        </p:txBody>
      </p:sp>
      <p:sp>
        <p:nvSpPr>
          <p:cNvPr id="12" name="Elipse 11"/>
          <p:cNvSpPr/>
          <p:nvPr/>
        </p:nvSpPr>
        <p:spPr bwMode="auto">
          <a:xfrm>
            <a:off x="6012160" y="515719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7</a:t>
            </a:r>
          </a:p>
        </p:txBody>
      </p:sp>
      <p:sp>
        <p:nvSpPr>
          <p:cNvPr id="13" name="1 CuadroTexto"/>
          <p:cNvSpPr txBox="1">
            <a:spLocks noChangeArrowheads="1"/>
          </p:cNvSpPr>
          <p:nvPr/>
        </p:nvSpPr>
        <p:spPr bwMode="auto">
          <a:xfrm>
            <a:off x="1907703" y="3888845"/>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14" name="1 CuadroTexto"/>
          <p:cNvSpPr txBox="1">
            <a:spLocks noChangeArrowheads="1"/>
          </p:cNvSpPr>
          <p:nvPr/>
        </p:nvSpPr>
        <p:spPr bwMode="auto">
          <a:xfrm>
            <a:off x="1950558" y="4309065"/>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15" name="1 CuadroTexto"/>
          <p:cNvSpPr txBox="1">
            <a:spLocks noChangeArrowheads="1"/>
          </p:cNvSpPr>
          <p:nvPr/>
        </p:nvSpPr>
        <p:spPr bwMode="auto">
          <a:xfrm>
            <a:off x="1907703" y="3488735"/>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Tree>
    <p:extLst>
      <p:ext uri="{BB962C8B-B14F-4D97-AF65-F5344CB8AC3E}">
        <p14:creationId xmlns:p14="http://schemas.microsoft.com/office/powerpoint/2010/main" xmlns="" val="32871095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(Explicación grafica)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insertar el               </a:t>
            </a:r>
          </a:p>
          <a:p>
            <a:pPr lvl="0" algn="just" defTabSz="914400">
              <a:buClrTx/>
              <a:buSzTx/>
              <a:tabLst/>
            </a:pPr>
            <a:endParaRPr lang="es-CO" sz="2800" dirty="0" smtClean="0">
              <a:solidFill>
                <a:schemeClr val="bg2">
                  <a:lumMod val="50000"/>
                </a:schemeClr>
              </a:solidFill>
              <a:latin typeface="+mn-lt"/>
            </a:endParaRPr>
          </a:p>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 5 % 3 =   </a:t>
            </a:r>
            <a:r>
              <a:rPr lang="es-CO" sz="2800" dirty="0" smtClean="0">
                <a:solidFill>
                  <a:srgbClr val="FF0000"/>
                </a:solidFill>
                <a:latin typeface="+mn-lt"/>
              </a:rPr>
              <a:t>2</a:t>
            </a: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endParaRPr lang="es-CO" sz="2800" dirty="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endParaRPr lang="es-CO" sz="2800" dirty="0" smtClean="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endParaRPr lang="es-CO" sz="2800" dirty="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Se quiere agregar </a:t>
            </a:r>
          </a:p>
        </p:txBody>
      </p:sp>
      <p:graphicFrame>
        <p:nvGraphicFramePr>
          <p:cNvPr id="2" name="Tabla 1"/>
          <p:cNvGraphicFramePr>
            <a:graphicFrameLocks noGrp="1"/>
          </p:cNvGraphicFramePr>
          <p:nvPr>
            <p:extLst>
              <p:ext uri="{D42A27DB-BD31-4B8C-83A1-F6EECF244321}">
                <p14:modId xmlns:p14="http://schemas.microsoft.com/office/powerpoint/2010/main" xmlns="" val="970220093"/>
              </p:ext>
            </p:extLst>
          </p:nvPr>
        </p:nvGraphicFramePr>
        <p:xfrm>
          <a:off x="708525" y="4005064"/>
          <a:ext cx="959768" cy="1112520"/>
        </p:xfrm>
        <a:graphic>
          <a:graphicData uri="http://schemas.openxmlformats.org/drawingml/2006/table">
            <a:tbl>
              <a:tblPr firstRow="1" bandRow="1">
                <a:tableStyleId>{5C22544A-7EE6-4342-B048-85BDC9FD1C3A}</a:tableStyleId>
              </a:tblPr>
              <a:tblGrid>
                <a:gridCol w="959768"/>
              </a:tblGrid>
              <a:tr h="370840">
                <a:tc>
                  <a:txBody>
                    <a:bodyPr/>
                    <a:lstStyle/>
                    <a:p>
                      <a:pPr algn="ctr"/>
                      <a:r>
                        <a:rPr lang="es-CO" dirty="0" smtClean="0"/>
                        <a:t>0</a:t>
                      </a:r>
                      <a:endParaRPr lang="es-CO" dirty="0"/>
                    </a:p>
                  </a:txBody>
                  <a:tcPr anchor="ctr"/>
                </a:tc>
              </a:tr>
              <a:tr h="370840">
                <a:tc>
                  <a:txBody>
                    <a:bodyPr/>
                    <a:lstStyle/>
                    <a:p>
                      <a:pPr algn="ctr"/>
                      <a:r>
                        <a:rPr lang="es-CO" dirty="0" smtClean="0"/>
                        <a:t>1</a:t>
                      </a:r>
                      <a:endParaRPr lang="es-CO" dirty="0"/>
                    </a:p>
                  </a:txBody>
                  <a:tcPr anchor="ctr"/>
                </a:tc>
              </a:tr>
              <a:tr h="370840">
                <a:tc>
                  <a:txBody>
                    <a:bodyPr/>
                    <a:lstStyle/>
                    <a:p>
                      <a:pPr algn="ctr"/>
                      <a:r>
                        <a:rPr lang="es-CO" dirty="0" smtClean="0"/>
                        <a:t>2</a:t>
                      </a:r>
                      <a:endParaRPr lang="es-CO" dirty="0"/>
                    </a:p>
                  </a:txBody>
                  <a:tcPr anchor="ctr"/>
                </a:tc>
              </a:tr>
            </a:tbl>
          </a:graphicData>
        </a:graphic>
      </p:graphicFrame>
      <p:cxnSp>
        <p:nvCxnSpPr>
          <p:cNvPr id="6" name="Conector recto de flecha 5"/>
          <p:cNvCxnSpPr/>
          <p:nvPr/>
        </p:nvCxnSpPr>
        <p:spPr bwMode="auto">
          <a:xfrm>
            <a:off x="1547664" y="414908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Conector recto de flecha 6"/>
          <p:cNvCxnSpPr/>
          <p:nvPr/>
        </p:nvCxnSpPr>
        <p:spPr bwMode="auto">
          <a:xfrm>
            <a:off x="15476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7"/>
          <p:cNvCxnSpPr/>
          <p:nvPr/>
        </p:nvCxnSpPr>
        <p:spPr bwMode="auto">
          <a:xfrm>
            <a:off x="1547664"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 name="Elipse 2"/>
          <p:cNvSpPr/>
          <p:nvPr/>
        </p:nvSpPr>
        <p:spPr bwMode="auto">
          <a:xfrm>
            <a:off x="1907704" y="4725144"/>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0" name="Elipse 9"/>
          <p:cNvSpPr/>
          <p:nvPr/>
        </p:nvSpPr>
        <p:spPr bwMode="auto">
          <a:xfrm>
            <a:off x="3887949" y="566124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2</a:t>
            </a:r>
          </a:p>
        </p:txBody>
      </p:sp>
      <p:sp>
        <p:nvSpPr>
          <p:cNvPr id="11" name="Elipse 10"/>
          <p:cNvSpPr/>
          <p:nvPr/>
        </p:nvSpPr>
        <p:spPr bwMode="auto">
          <a:xfrm>
            <a:off x="4572050" y="5649875"/>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1</a:t>
            </a:r>
          </a:p>
        </p:txBody>
      </p:sp>
      <p:sp>
        <p:nvSpPr>
          <p:cNvPr id="12" name="Elipse 11"/>
          <p:cNvSpPr/>
          <p:nvPr/>
        </p:nvSpPr>
        <p:spPr bwMode="auto">
          <a:xfrm>
            <a:off x="5292080" y="5659206"/>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7</a:t>
            </a:r>
          </a:p>
        </p:txBody>
      </p:sp>
      <p:sp>
        <p:nvSpPr>
          <p:cNvPr id="13" name="Elipse 12"/>
          <p:cNvSpPr/>
          <p:nvPr/>
        </p:nvSpPr>
        <p:spPr bwMode="auto">
          <a:xfrm>
            <a:off x="2835037" y="173681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8" name="Cerrar corchete 17"/>
          <p:cNvSpPr/>
          <p:nvPr/>
        </p:nvSpPr>
        <p:spPr bwMode="auto">
          <a:xfrm rot="5400000">
            <a:off x="2610243" y="2780928"/>
            <a:ext cx="144016" cy="432048"/>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rgbClr val="FF0000"/>
              </a:solidFill>
              <a:effectLst/>
              <a:latin typeface="Calibri" pitchFamily="32" charset="0"/>
            </a:endParaRPr>
          </a:p>
        </p:txBody>
      </p:sp>
      <p:sp>
        <p:nvSpPr>
          <p:cNvPr id="21" name="Cerrar corchete 20"/>
          <p:cNvSpPr/>
          <p:nvPr/>
        </p:nvSpPr>
        <p:spPr bwMode="auto">
          <a:xfrm rot="5400000">
            <a:off x="1337472" y="2847105"/>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sp>
        <p:nvSpPr>
          <p:cNvPr id="22" name="Cerrar corchete 21"/>
          <p:cNvSpPr/>
          <p:nvPr/>
        </p:nvSpPr>
        <p:spPr bwMode="auto">
          <a:xfrm rot="5400000">
            <a:off x="1946236" y="2893798"/>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cxnSp>
        <p:nvCxnSpPr>
          <p:cNvPr id="20" name="Conector recto de flecha 19"/>
          <p:cNvCxnSpPr>
            <a:stCxn id="18" idx="0"/>
          </p:cNvCxnSpPr>
          <p:nvPr/>
        </p:nvCxnSpPr>
        <p:spPr bwMode="auto">
          <a:xfrm>
            <a:off x="2898275" y="2924944"/>
            <a:ext cx="1025653"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3" name="CuadroTexto 22"/>
          <p:cNvSpPr txBox="1"/>
          <p:nvPr/>
        </p:nvSpPr>
        <p:spPr>
          <a:xfrm>
            <a:off x="3923928" y="2636912"/>
            <a:ext cx="2376264" cy="923330"/>
          </a:xfrm>
          <a:prstGeom prst="rect">
            <a:avLst/>
          </a:prstGeom>
          <a:noFill/>
        </p:spPr>
        <p:txBody>
          <a:bodyPr wrap="square" rtlCol="0">
            <a:spAutoFit/>
          </a:bodyPr>
          <a:lstStyle/>
          <a:p>
            <a:r>
              <a:rPr lang="es-CO" dirty="0" smtClean="0">
                <a:solidFill>
                  <a:schemeClr val="tx1"/>
                </a:solidFill>
              </a:rPr>
              <a:t>Clave, indica la posición dentro del </a:t>
            </a:r>
            <a:r>
              <a:rPr lang="es-CO" dirty="0" err="1" smtClean="0">
                <a:solidFill>
                  <a:schemeClr val="tx1"/>
                </a:solidFill>
              </a:rPr>
              <a:t>array</a:t>
            </a:r>
            <a:r>
              <a:rPr lang="es-CO" dirty="0" smtClean="0">
                <a:solidFill>
                  <a:schemeClr val="tx1"/>
                </a:solidFill>
              </a:rPr>
              <a:t>.</a:t>
            </a:r>
            <a:endParaRPr lang="es-CO" dirty="0">
              <a:solidFill>
                <a:schemeClr val="tx1"/>
              </a:solidFill>
            </a:endParaRPr>
          </a:p>
        </p:txBody>
      </p:sp>
      <p:cxnSp>
        <p:nvCxnSpPr>
          <p:cNvPr id="19" name="Conector recto de flecha 18"/>
          <p:cNvCxnSpPr/>
          <p:nvPr/>
        </p:nvCxnSpPr>
        <p:spPr bwMode="auto">
          <a:xfrm>
            <a:off x="1985740" y="3098577"/>
            <a:ext cx="9157"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CuadroTexto 23"/>
          <p:cNvSpPr txBox="1"/>
          <p:nvPr/>
        </p:nvSpPr>
        <p:spPr>
          <a:xfrm>
            <a:off x="1770515" y="3200612"/>
            <a:ext cx="1577349" cy="307777"/>
          </a:xfrm>
          <a:prstGeom prst="rect">
            <a:avLst/>
          </a:prstGeom>
          <a:noFill/>
        </p:spPr>
        <p:txBody>
          <a:bodyPr wrap="square" rtlCol="0">
            <a:spAutoFit/>
          </a:bodyPr>
          <a:lstStyle/>
          <a:p>
            <a:r>
              <a:rPr lang="es-CO" sz="1400" dirty="0" smtClean="0">
                <a:solidFill>
                  <a:schemeClr val="tx1"/>
                </a:solidFill>
              </a:rPr>
              <a:t>Tamaño del </a:t>
            </a:r>
            <a:r>
              <a:rPr lang="es-CO" sz="1400" dirty="0" err="1" smtClean="0">
                <a:solidFill>
                  <a:schemeClr val="tx1"/>
                </a:solidFill>
              </a:rPr>
              <a:t>array</a:t>
            </a:r>
            <a:endParaRPr lang="es-CO" sz="1400" dirty="0">
              <a:solidFill>
                <a:schemeClr val="tx1"/>
              </a:solidFill>
            </a:endParaRPr>
          </a:p>
        </p:txBody>
      </p:sp>
      <p:cxnSp>
        <p:nvCxnSpPr>
          <p:cNvPr id="25" name="Conector recto de flecha 24"/>
          <p:cNvCxnSpPr/>
          <p:nvPr/>
        </p:nvCxnSpPr>
        <p:spPr bwMode="auto">
          <a:xfrm flipH="1">
            <a:off x="1350991" y="3070182"/>
            <a:ext cx="43500"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7" name="CuadroTexto 26"/>
          <p:cNvSpPr txBox="1"/>
          <p:nvPr/>
        </p:nvSpPr>
        <p:spPr>
          <a:xfrm>
            <a:off x="755675" y="3140968"/>
            <a:ext cx="1152029" cy="523220"/>
          </a:xfrm>
          <a:prstGeom prst="rect">
            <a:avLst/>
          </a:prstGeom>
          <a:noFill/>
        </p:spPr>
        <p:txBody>
          <a:bodyPr wrap="square" rtlCol="0">
            <a:spAutoFit/>
          </a:bodyPr>
          <a:lstStyle/>
          <a:p>
            <a:r>
              <a:rPr lang="es-CO" sz="1400" dirty="0" smtClean="0">
                <a:solidFill>
                  <a:schemeClr val="tx1"/>
                </a:solidFill>
              </a:rPr>
              <a:t>Dato a insertar</a:t>
            </a:r>
            <a:endParaRPr lang="es-CO" sz="1400" dirty="0">
              <a:solidFill>
                <a:schemeClr val="tx1"/>
              </a:solidFill>
            </a:endParaRPr>
          </a:p>
        </p:txBody>
      </p:sp>
      <p:cxnSp>
        <p:nvCxnSpPr>
          <p:cNvPr id="28" name="Conector recto de flecha 27"/>
          <p:cNvCxnSpPr/>
          <p:nvPr/>
        </p:nvCxnSpPr>
        <p:spPr bwMode="auto">
          <a:xfrm>
            <a:off x="2474997"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9" name="1 CuadroTexto"/>
          <p:cNvSpPr txBox="1">
            <a:spLocks noChangeArrowheads="1"/>
          </p:cNvSpPr>
          <p:nvPr/>
        </p:nvSpPr>
        <p:spPr bwMode="auto">
          <a:xfrm>
            <a:off x="2776730" y="4793543"/>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0" name="1 CuadroTexto"/>
          <p:cNvSpPr txBox="1">
            <a:spLocks noChangeArrowheads="1"/>
          </p:cNvSpPr>
          <p:nvPr/>
        </p:nvSpPr>
        <p:spPr bwMode="auto">
          <a:xfrm>
            <a:off x="1924818" y="4309065"/>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1" name="1 CuadroTexto"/>
          <p:cNvSpPr txBox="1">
            <a:spLocks noChangeArrowheads="1"/>
          </p:cNvSpPr>
          <p:nvPr/>
        </p:nvSpPr>
        <p:spPr bwMode="auto">
          <a:xfrm>
            <a:off x="1907704" y="3951457"/>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Tree>
    <p:extLst>
      <p:ext uri="{BB962C8B-B14F-4D97-AF65-F5344CB8AC3E}">
        <p14:creationId xmlns:p14="http://schemas.microsoft.com/office/powerpoint/2010/main" xmlns="" val="146820524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(Explicación grafica)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insertar el               </a:t>
            </a:r>
          </a:p>
          <a:p>
            <a:pPr lvl="0" algn="just" defTabSz="914400">
              <a:buClrTx/>
              <a:buSzTx/>
              <a:tabLst/>
            </a:pPr>
            <a:endParaRPr lang="es-CO" sz="2800" dirty="0" smtClean="0">
              <a:solidFill>
                <a:schemeClr val="bg2">
                  <a:lumMod val="50000"/>
                </a:schemeClr>
              </a:solidFill>
              <a:latin typeface="+mn-lt"/>
            </a:endParaRPr>
          </a:p>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 2 % 3 =   </a:t>
            </a:r>
            <a:r>
              <a:rPr lang="es-CO" sz="2800" dirty="0" smtClean="0">
                <a:solidFill>
                  <a:srgbClr val="FF0000"/>
                </a:solidFill>
                <a:latin typeface="+mn-lt"/>
              </a:rPr>
              <a:t>2</a:t>
            </a: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endParaRPr lang="es-CO" sz="2800" dirty="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Se quiere agregar </a:t>
            </a:r>
          </a:p>
        </p:txBody>
      </p:sp>
      <p:graphicFrame>
        <p:nvGraphicFramePr>
          <p:cNvPr id="2" name="Tabla 1"/>
          <p:cNvGraphicFramePr>
            <a:graphicFrameLocks noGrp="1"/>
          </p:cNvGraphicFramePr>
          <p:nvPr>
            <p:extLst>
              <p:ext uri="{D42A27DB-BD31-4B8C-83A1-F6EECF244321}">
                <p14:modId xmlns:p14="http://schemas.microsoft.com/office/powerpoint/2010/main" xmlns="" val="3269714667"/>
              </p:ext>
            </p:extLst>
          </p:nvPr>
        </p:nvGraphicFramePr>
        <p:xfrm>
          <a:off x="708525" y="4005064"/>
          <a:ext cx="959768" cy="1112520"/>
        </p:xfrm>
        <a:graphic>
          <a:graphicData uri="http://schemas.openxmlformats.org/drawingml/2006/table">
            <a:tbl>
              <a:tblPr firstRow="1" bandRow="1">
                <a:tableStyleId>{5C22544A-7EE6-4342-B048-85BDC9FD1C3A}</a:tableStyleId>
              </a:tblPr>
              <a:tblGrid>
                <a:gridCol w="959768"/>
              </a:tblGrid>
              <a:tr h="370840">
                <a:tc>
                  <a:txBody>
                    <a:bodyPr/>
                    <a:lstStyle/>
                    <a:p>
                      <a:pPr algn="ctr"/>
                      <a:r>
                        <a:rPr lang="es-CO" dirty="0" smtClean="0"/>
                        <a:t>0</a:t>
                      </a:r>
                      <a:endParaRPr lang="es-CO" dirty="0"/>
                    </a:p>
                  </a:txBody>
                  <a:tcPr anchor="ctr"/>
                </a:tc>
              </a:tr>
              <a:tr h="370840">
                <a:tc>
                  <a:txBody>
                    <a:bodyPr/>
                    <a:lstStyle/>
                    <a:p>
                      <a:pPr algn="ctr"/>
                      <a:r>
                        <a:rPr lang="es-CO" dirty="0" smtClean="0"/>
                        <a:t>1</a:t>
                      </a:r>
                      <a:endParaRPr lang="es-CO" dirty="0"/>
                    </a:p>
                  </a:txBody>
                  <a:tcPr anchor="ctr"/>
                </a:tc>
              </a:tr>
              <a:tr h="370840">
                <a:tc>
                  <a:txBody>
                    <a:bodyPr/>
                    <a:lstStyle/>
                    <a:p>
                      <a:pPr algn="ctr"/>
                      <a:r>
                        <a:rPr lang="es-CO" dirty="0" smtClean="0"/>
                        <a:t>2</a:t>
                      </a:r>
                      <a:endParaRPr lang="es-CO" dirty="0"/>
                    </a:p>
                  </a:txBody>
                  <a:tcPr anchor="ctr"/>
                </a:tc>
              </a:tr>
            </a:tbl>
          </a:graphicData>
        </a:graphic>
      </p:graphicFrame>
      <p:cxnSp>
        <p:nvCxnSpPr>
          <p:cNvPr id="6" name="Conector recto de flecha 5"/>
          <p:cNvCxnSpPr/>
          <p:nvPr/>
        </p:nvCxnSpPr>
        <p:spPr bwMode="auto">
          <a:xfrm>
            <a:off x="1547664" y="414908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Conector recto de flecha 6"/>
          <p:cNvCxnSpPr/>
          <p:nvPr/>
        </p:nvCxnSpPr>
        <p:spPr bwMode="auto">
          <a:xfrm>
            <a:off x="15476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7"/>
          <p:cNvCxnSpPr/>
          <p:nvPr/>
        </p:nvCxnSpPr>
        <p:spPr bwMode="auto">
          <a:xfrm>
            <a:off x="1547664"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 name="Elipse 2"/>
          <p:cNvSpPr/>
          <p:nvPr/>
        </p:nvSpPr>
        <p:spPr bwMode="auto">
          <a:xfrm>
            <a:off x="1907704" y="4725144"/>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2</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0" name="Elipse 9"/>
          <p:cNvSpPr/>
          <p:nvPr/>
        </p:nvSpPr>
        <p:spPr bwMode="auto">
          <a:xfrm>
            <a:off x="2794290" y="4709835"/>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1" name="Elipse 10"/>
          <p:cNvSpPr/>
          <p:nvPr/>
        </p:nvSpPr>
        <p:spPr bwMode="auto">
          <a:xfrm>
            <a:off x="3995986" y="602128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1</a:t>
            </a:r>
          </a:p>
        </p:txBody>
      </p:sp>
      <p:sp>
        <p:nvSpPr>
          <p:cNvPr id="12" name="Elipse 11"/>
          <p:cNvSpPr/>
          <p:nvPr/>
        </p:nvSpPr>
        <p:spPr bwMode="auto">
          <a:xfrm>
            <a:off x="4716016" y="6030619"/>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7</a:t>
            </a:r>
          </a:p>
        </p:txBody>
      </p:sp>
      <p:sp>
        <p:nvSpPr>
          <p:cNvPr id="13" name="Elipse 12"/>
          <p:cNvSpPr/>
          <p:nvPr/>
        </p:nvSpPr>
        <p:spPr bwMode="auto">
          <a:xfrm>
            <a:off x="2835037" y="173681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a:latin typeface="Calibri" pitchFamily="32" charset="0"/>
              </a:rPr>
              <a:t>2</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8" name="Cerrar corchete 17"/>
          <p:cNvSpPr/>
          <p:nvPr/>
        </p:nvSpPr>
        <p:spPr bwMode="auto">
          <a:xfrm rot="5400000">
            <a:off x="2610243" y="2780928"/>
            <a:ext cx="144016" cy="432048"/>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rgbClr val="FF0000"/>
              </a:solidFill>
              <a:effectLst/>
              <a:latin typeface="Calibri" pitchFamily="32" charset="0"/>
            </a:endParaRPr>
          </a:p>
        </p:txBody>
      </p:sp>
      <p:sp>
        <p:nvSpPr>
          <p:cNvPr id="21" name="Cerrar corchete 20"/>
          <p:cNvSpPr/>
          <p:nvPr/>
        </p:nvSpPr>
        <p:spPr bwMode="auto">
          <a:xfrm rot="5400000">
            <a:off x="1337472" y="2847105"/>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sp>
        <p:nvSpPr>
          <p:cNvPr id="22" name="Cerrar corchete 21"/>
          <p:cNvSpPr/>
          <p:nvPr/>
        </p:nvSpPr>
        <p:spPr bwMode="auto">
          <a:xfrm rot="5400000">
            <a:off x="1946236" y="2893798"/>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cxnSp>
        <p:nvCxnSpPr>
          <p:cNvPr id="20" name="Conector recto de flecha 19"/>
          <p:cNvCxnSpPr>
            <a:stCxn id="18" idx="0"/>
          </p:cNvCxnSpPr>
          <p:nvPr/>
        </p:nvCxnSpPr>
        <p:spPr bwMode="auto">
          <a:xfrm>
            <a:off x="2898275" y="2924944"/>
            <a:ext cx="1025653"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3" name="CuadroTexto 22"/>
          <p:cNvSpPr txBox="1"/>
          <p:nvPr/>
        </p:nvSpPr>
        <p:spPr>
          <a:xfrm>
            <a:off x="3923928" y="2636912"/>
            <a:ext cx="2376264" cy="923330"/>
          </a:xfrm>
          <a:prstGeom prst="rect">
            <a:avLst/>
          </a:prstGeom>
          <a:noFill/>
        </p:spPr>
        <p:txBody>
          <a:bodyPr wrap="square" rtlCol="0">
            <a:spAutoFit/>
          </a:bodyPr>
          <a:lstStyle/>
          <a:p>
            <a:r>
              <a:rPr lang="es-CO" dirty="0" smtClean="0">
                <a:solidFill>
                  <a:schemeClr val="tx1"/>
                </a:solidFill>
              </a:rPr>
              <a:t>Clave, indica la posición dentro del </a:t>
            </a:r>
            <a:r>
              <a:rPr lang="es-CO" dirty="0" err="1" smtClean="0">
                <a:solidFill>
                  <a:schemeClr val="tx1"/>
                </a:solidFill>
              </a:rPr>
              <a:t>array</a:t>
            </a:r>
            <a:r>
              <a:rPr lang="es-CO" dirty="0" smtClean="0">
                <a:solidFill>
                  <a:schemeClr val="tx1"/>
                </a:solidFill>
              </a:rPr>
              <a:t>.</a:t>
            </a:r>
            <a:endParaRPr lang="es-CO" dirty="0">
              <a:solidFill>
                <a:schemeClr val="tx1"/>
              </a:solidFill>
            </a:endParaRPr>
          </a:p>
        </p:txBody>
      </p:sp>
      <p:cxnSp>
        <p:nvCxnSpPr>
          <p:cNvPr id="19" name="Conector recto de flecha 18"/>
          <p:cNvCxnSpPr/>
          <p:nvPr/>
        </p:nvCxnSpPr>
        <p:spPr bwMode="auto">
          <a:xfrm>
            <a:off x="1985740" y="3098577"/>
            <a:ext cx="9157"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CuadroTexto 23"/>
          <p:cNvSpPr txBox="1"/>
          <p:nvPr/>
        </p:nvSpPr>
        <p:spPr>
          <a:xfrm>
            <a:off x="1770515" y="3200612"/>
            <a:ext cx="1577349" cy="307777"/>
          </a:xfrm>
          <a:prstGeom prst="rect">
            <a:avLst/>
          </a:prstGeom>
          <a:noFill/>
        </p:spPr>
        <p:txBody>
          <a:bodyPr wrap="square" rtlCol="0">
            <a:spAutoFit/>
          </a:bodyPr>
          <a:lstStyle/>
          <a:p>
            <a:r>
              <a:rPr lang="es-CO" sz="1400" dirty="0" smtClean="0">
                <a:solidFill>
                  <a:schemeClr val="tx1"/>
                </a:solidFill>
              </a:rPr>
              <a:t>Tamaño del </a:t>
            </a:r>
            <a:r>
              <a:rPr lang="es-CO" sz="1400" dirty="0" err="1" smtClean="0">
                <a:solidFill>
                  <a:schemeClr val="tx1"/>
                </a:solidFill>
              </a:rPr>
              <a:t>array</a:t>
            </a:r>
            <a:endParaRPr lang="es-CO" sz="1400" dirty="0">
              <a:solidFill>
                <a:schemeClr val="tx1"/>
              </a:solidFill>
            </a:endParaRPr>
          </a:p>
        </p:txBody>
      </p:sp>
      <p:cxnSp>
        <p:nvCxnSpPr>
          <p:cNvPr id="25" name="Conector recto de flecha 24"/>
          <p:cNvCxnSpPr/>
          <p:nvPr/>
        </p:nvCxnSpPr>
        <p:spPr bwMode="auto">
          <a:xfrm flipH="1">
            <a:off x="1350991" y="3070182"/>
            <a:ext cx="43500"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7" name="CuadroTexto 26"/>
          <p:cNvSpPr txBox="1"/>
          <p:nvPr/>
        </p:nvSpPr>
        <p:spPr>
          <a:xfrm>
            <a:off x="755675" y="3140968"/>
            <a:ext cx="1152029" cy="523220"/>
          </a:xfrm>
          <a:prstGeom prst="rect">
            <a:avLst/>
          </a:prstGeom>
          <a:noFill/>
        </p:spPr>
        <p:txBody>
          <a:bodyPr wrap="square" rtlCol="0">
            <a:spAutoFit/>
          </a:bodyPr>
          <a:lstStyle/>
          <a:p>
            <a:r>
              <a:rPr lang="es-CO" sz="1400" dirty="0" smtClean="0">
                <a:solidFill>
                  <a:schemeClr val="tx1"/>
                </a:solidFill>
              </a:rPr>
              <a:t>Dato a insertar</a:t>
            </a:r>
            <a:endParaRPr lang="es-CO" sz="1400" dirty="0">
              <a:solidFill>
                <a:schemeClr val="tx1"/>
              </a:solidFill>
            </a:endParaRPr>
          </a:p>
        </p:txBody>
      </p:sp>
      <p:cxnSp>
        <p:nvCxnSpPr>
          <p:cNvPr id="26" name="Conector recto de flecha 25"/>
          <p:cNvCxnSpPr/>
          <p:nvPr/>
        </p:nvCxnSpPr>
        <p:spPr bwMode="auto">
          <a:xfrm>
            <a:off x="2474997"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Conector recto de flecha 8"/>
          <p:cNvCxnSpPr/>
          <p:nvPr/>
        </p:nvCxnSpPr>
        <p:spPr bwMode="auto">
          <a:xfrm>
            <a:off x="1331689" y="5147861"/>
            <a:ext cx="395995" cy="364706"/>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8" name="CuadroTexto 27"/>
          <p:cNvSpPr txBox="1"/>
          <p:nvPr/>
        </p:nvSpPr>
        <p:spPr>
          <a:xfrm>
            <a:off x="1691680" y="5445224"/>
            <a:ext cx="2232248" cy="523220"/>
          </a:xfrm>
          <a:prstGeom prst="rect">
            <a:avLst/>
          </a:prstGeom>
          <a:noFill/>
        </p:spPr>
        <p:txBody>
          <a:bodyPr wrap="square" rtlCol="0">
            <a:spAutoFit/>
          </a:bodyPr>
          <a:lstStyle/>
          <a:p>
            <a:r>
              <a:rPr lang="es-CO" sz="1400" dirty="0" smtClean="0">
                <a:solidFill>
                  <a:schemeClr val="tx1"/>
                </a:solidFill>
              </a:rPr>
              <a:t>Ocurre una colisión, se añade al inicio</a:t>
            </a:r>
            <a:endParaRPr lang="es-CO" sz="1400" dirty="0">
              <a:solidFill>
                <a:schemeClr val="tx1"/>
              </a:solidFill>
            </a:endParaRPr>
          </a:p>
        </p:txBody>
      </p:sp>
      <p:cxnSp>
        <p:nvCxnSpPr>
          <p:cNvPr id="29" name="Conector recto de flecha 28"/>
          <p:cNvCxnSpPr/>
          <p:nvPr/>
        </p:nvCxnSpPr>
        <p:spPr bwMode="auto">
          <a:xfrm>
            <a:off x="3347864"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0" name="1 CuadroTexto"/>
          <p:cNvSpPr txBox="1">
            <a:spLocks noChangeArrowheads="1"/>
          </p:cNvSpPr>
          <p:nvPr/>
        </p:nvSpPr>
        <p:spPr bwMode="auto">
          <a:xfrm>
            <a:off x="1835696" y="3951457"/>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1" name="1 CuadroTexto"/>
          <p:cNvSpPr txBox="1">
            <a:spLocks noChangeArrowheads="1"/>
          </p:cNvSpPr>
          <p:nvPr/>
        </p:nvSpPr>
        <p:spPr bwMode="auto">
          <a:xfrm>
            <a:off x="1835696" y="4325034"/>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2" name="1 CuadroTexto"/>
          <p:cNvSpPr txBox="1">
            <a:spLocks noChangeArrowheads="1"/>
          </p:cNvSpPr>
          <p:nvPr/>
        </p:nvSpPr>
        <p:spPr bwMode="auto">
          <a:xfrm>
            <a:off x="3635896" y="4757082"/>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Tree>
    <p:extLst>
      <p:ext uri="{BB962C8B-B14F-4D97-AF65-F5344CB8AC3E}">
        <p14:creationId xmlns:p14="http://schemas.microsoft.com/office/powerpoint/2010/main" xmlns="" val="136132149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(Explicación grafica)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insertar el               </a:t>
            </a:r>
          </a:p>
          <a:p>
            <a:pPr lvl="0" algn="just" defTabSz="914400">
              <a:buClrTx/>
              <a:buSzTx/>
              <a:tabLst/>
            </a:pPr>
            <a:endParaRPr lang="es-CO" sz="2800" dirty="0" smtClean="0">
              <a:solidFill>
                <a:schemeClr val="bg2">
                  <a:lumMod val="50000"/>
                </a:schemeClr>
              </a:solidFill>
              <a:latin typeface="+mn-lt"/>
            </a:endParaRPr>
          </a:p>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 </a:t>
            </a:r>
            <a:r>
              <a:rPr lang="es-CO" sz="2800" dirty="0">
                <a:solidFill>
                  <a:schemeClr val="bg2">
                    <a:lumMod val="50000"/>
                  </a:schemeClr>
                </a:solidFill>
                <a:latin typeface="+mn-lt"/>
              </a:rPr>
              <a:t>1</a:t>
            </a:r>
            <a:r>
              <a:rPr lang="es-CO" sz="2800" dirty="0" smtClean="0">
                <a:solidFill>
                  <a:schemeClr val="bg2">
                    <a:lumMod val="50000"/>
                  </a:schemeClr>
                </a:solidFill>
                <a:latin typeface="+mn-lt"/>
              </a:rPr>
              <a:t> % 3 =   </a:t>
            </a:r>
            <a:r>
              <a:rPr lang="es-CO" sz="2800" dirty="0">
                <a:solidFill>
                  <a:srgbClr val="FF0000"/>
                </a:solidFill>
                <a:latin typeface="+mn-lt"/>
              </a:rPr>
              <a:t>1</a:t>
            </a: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endParaRPr lang="es-CO" sz="2800" dirty="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Se quiere agregar </a:t>
            </a:r>
          </a:p>
        </p:txBody>
      </p:sp>
      <p:graphicFrame>
        <p:nvGraphicFramePr>
          <p:cNvPr id="2" name="Tabla 1"/>
          <p:cNvGraphicFramePr>
            <a:graphicFrameLocks noGrp="1"/>
          </p:cNvGraphicFramePr>
          <p:nvPr>
            <p:extLst>
              <p:ext uri="{D42A27DB-BD31-4B8C-83A1-F6EECF244321}">
                <p14:modId xmlns:p14="http://schemas.microsoft.com/office/powerpoint/2010/main" xmlns="" val="1851161265"/>
              </p:ext>
            </p:extLst>
          </p:nvPr>
        </p:nvGraphicFramePr>
        <p:xfrm>
          <a:off x="708525" y="3799147"/>
          <a:ext cx="959768" cy="1646076"/>
        </p:xfrm>
        <a:graphic>
          <a:graphicData uri="http://schemas.openxmlformats.org/drawingml/2006/table">
            <a:tbl>
              <a:tblPr firstRow="1" bandRow="1">
                <a:tableStyleId>{5C22544A-7EE6-4342-B048-85BDC9FD1C3A}</a:tableStyleId>
              </a:tblPr>
              <a:tblGrid>
                <a:gridCol w="959768"/>
              </a:tblGrid>
              <a:tr h="548692">
                <a:tc>
                  <a:txBody>
                    <a:bodyPr/>
                    <a:lstStyle/>
                    <a:p>
                      <a:pPr algn="ctr"/>
                      <a:r>
                        <a:rPr lang="es-CO" dirty="0" smtClean="0"/>
                        <a:t>0</a:t>
                      </a:r>
                      <a:endParaRPr lang="es-CO" dirty="0"/>
                    </a:p>
                  </a:txBody>
                  <a:tcPr anchor="ctr"/>
                </a:tc>
              </a:tr>
              <a:tr h="548692">
                <a:tc>
                  <a:txBody>
                    <a:bodyPr/>
                    <a:lstStyle/>
                    <a:p>
                      <a:pPr algn="ctr"/>
                      <a:r>
                        <a:rPr lang="es-CO" dirty="0" smtClean="0"/>
                        <a:t>1</a:t>
                      </a:r>
                      <a:endParaRPr lang="es-CO" dirty="0"/>
                    </a:p>
                  </a:txBody>
                  <a:tcPr anchor="ctr"/>
                </a:tc>
              </a:tr>
              <a:tr h="548692">
                <a:tc>
                  <a:txBody>
                    <a:bodyPr/>
                    <a:lstStyle/>
                    <a:p>
                      <a:pPr algn="ctr"/>
                      <a:r>
                        <a:rPr lang="es-CO" dirty="0" smtClean="0"/>
                        <a:t>2</a:t>
                      </a:r>
                      <a:endParaRPr lang="es-CO" dirty="0"/>
                    </a:p>
                  </a:txBody>
                  <a:tcPr anchor="ctr"/>
                </a:tc>
              </a:tr>
            </a:tbl>
          </a:graphicData>
        </a:graphic>
      </p:graphicFrame>
      <p:cxnSp>
        <p:nvCxnSpPr>
          <p:cNvPr id="6" name="Conector recto de flecha 5"/>
          <p:cNvCxnSpPr/>
          <p:nvPr/>
        </p:nvCxnSpPr>
        <p:spPr bwMode="auto">
          <a:xfrm>
            <a:off x="1547664" y="400506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Conector recto de flecha 6"/>
          <p:cNvCxnSpPr/>
          <p:nvPr/>
        </p:nvCxnSpPr>
        <p:spPr bwMode="auto">
          <a:xfrm>
            <a:off x="15476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7"/>
          <p:cNvCxnSpPr/>
          <p:nvPr/>
        </p:nvCxnSpPr>
        <p:spPr bwMode="auto">
          <a:xfrm>
            <a:off x="1547664"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 name="Elipse 2"/>
          <p:cNvSpPr/>
          <p:nvPr/>
        </p:nvSpPr>
        <p:spPr bwMode="auto">
          <a:xfrm>
            <a:off x="1907704" y="494116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2</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0" name="Elipse 9"/>
          <p:cNvSpPr/>
          <p:nvPr/>
        </p:nvSpPr>
        <p:spPr bwMode="auto">
          <a:xfrm>
            <a:off x="2843808" y="494116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2" name="Elipse 11"/>
          <p:cNvSpPr/>
          <p:nvPr/>
        </p:nvSpPr>
        <p:spPr bwMode="auto">
          <a:xfrm>
            <a:off x="3923928" y="587727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7</a:t>
            </a:r>
          </a:p>
        </p:txBody>
      </p:sp>
      <p:sp>
        <p:nvSpPr>
          <p:cNvPr id="13" name="Elipse 12"/>
          <p:cNvSpPr/>
          <p:nvPr/>
        </p:nvSpPr>
        <p:spPr bwMode="auto">
          <a:xfrm>
            <a:off x="2835037" y="173681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1</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8" name="Cerrar corchete 17"/>
          <p:cNvSpPr/>
          <p:nvPr/>
        </p:nvSpPr>
        <p:spPr bwMode="auto">
          <a:xfrm rot="5400000">
            <a:off x="2610243" y="2780928"/>
            <a:ext cx="144016" cy="432048"/>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rgbClr val="FF0000"/>
              </a:solidFill>
              <a:effectLst/>
              <a:latin typeface="Calibri" pitchFamily="32" charset="0"/>
            </a:endParaRPr>
          </a:p>
        </p:txBody>
      </p:sp>
      <p:sp>
        <p:nvSpPr>
          <p:cNvPr id="21" name="Cerrar corchete 20"/>
          <p:cNvSpPr/>
          <p:nvPr/>
        </p:nvSpPr>
        <p:spPr bwMode="auto">
          <a:xfrm rot="5400000">
            <a:off x="1337472" y="2847105"/>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sp>
        <p:nvSpPr>
          <p:cNvPr id="22" name="Cerrar corchete 21"/>
          <p:cNvSpPr/>
          <p:nvPr/>
        </p:nvSpPr>
        <p:spPr bwMode="auto">
          <a:xfrm rot="5400000">
            <a:off x="1946236" y="2893798"/>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cxnSp>
        <p:nvCxnSpPr>
          <p:cNvPr id="20" name="Conector recto de flecha 19"/>
          <p:cNvCxnSpPr>
            <a:stCxn id="18" idx="0"/>
          </p:cNvCxnSpPr>
          <p:nvPr/>
        </p:nvCxnSpPr>
        <p:spPr bwMode="auto">
          <a:xfrm>
            <a:off x="2898275" y="2924944"/>
            <a:ext cx="1025653"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3" name="CuadroTexto 22"/>
          <p:cNvSpPr txBox="1"/>
          <p:nvPr/>
        </p:nvSpPr>
        <p:spPr>
          <a:xfrm>
            <a:off x="3923928" y="2636912"/>
            <a:ext cx="2376264" cy="923330"/>
          </a:xfrm>
          <a:prstGeom prst="rect">
            <a:avLst/>
          </a:prstGeom>
          <a:noFill/>
        </p:spPr>
        <p:txBody>
          <a:bodyPr wrap="square" rtlCol="0">
            <a:spAutoFit/>
          </a:bodyPr>
          <a:lstStyle/>
          <a:p>
            <a:r>
              <a:rPr lang="es-CO" dirty="0" smtClean="0">
                <a:solidFill>
                  <a:schemeClr val="tx1"/>
                </a:solidFill>
              </a:rPr>
              <a:t>Clave, indica la posición dentro del </a:t>
            </a:r>
            <a:r>
              <a:rPr lang="es-CO" dirty="0" err="1" smtClean="0">
                <a:solidFill>
                  <a:schemeClr val="tx1"/>
                </a:solidFill>
              </a:rPr>
              <a:t>array</a:t>
            </a:r>
            <a:r>
              <a:rPr lang="es-CO" dirty="0" smtClean="0">
                <a:solidFill>
                  <a:schemeClr val="tx1"/>
                </a:solidFill>
              </a:rPr>
              <a:t>.</a:t>
            </a:r>
            <a:endParaRPr lang="es-CO" dirty="0">
              <a:solidFill>
                <a:schemeClr val="tx1"/>
              </a:solidFill>
            </a:endParaRPr>
          </a:p>
        </p:txBody>
      </p:sp>
      <p:cxnSp>
        <p:nvCxnSpPr>
          <p:cNvPr id="19" name="Conector recto de flecha 18"/>
          <p:cNvCxnSpPr/>
          <p:nvPr/>
        </p:nvCxnSpPr>
        <p:spPr bwMode="auto">
          <a:xfrm>
            <a:off x="1985740" y="3098577"/>
            <a:ext cx="9157"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CuadroTexto 23"/>
          <p:cNvSpPr txBox="1"/>
          <p:nvPr/>
        </p:nvSpPr>
        <p:spPr>
          <a:xfrm>
            <a:off x="1770515" y="3200612"/>
            <a:ext cx="1577349" cy="307777"/>
          </a:xfrm>
          <a:prstGeom prst="rect">
            <a:avLst/>
          </a:prstGeom>
          <a:noFill/>
        </p:spPr>
        <p:txBody>
          <a:bodyPr wrap="square" rtlCol="0">
            <a:spAutoFit/>
          </a:bodyPr>
          <a:lstStyle/>
          <a:p>
            <a:r>
              <a:rPr lang="es-CO" sz="1400" dirty="0" smtClean="0">
                <a:solidFill>
                  <a:schemeClr val="tx1"/>
                </a:solidFill>
              </a:rPr>
              <a:t>Tamaño del </a:t>
            </a:r>
            <a:r>
              <a:rPr lang="es-CO" sz="1400" dirty="0" err="1" smtClean="0">
                <a:solidFill>
                  <a:schemeClr val="tx1"/>
                </a:solidFill>
              </a:rPr>
              <a:t>array</a:t>
            </a:r>
            <a:endParaRPr lang="es-CO" sz="1400" dirty="0">
              <a:solidFill>
                <a:schemeClr val="tx1"/>
              </a:solidFill>
            </a:endParaRPr>
          </a:p>
        </p:txBody>
      </p:sp>
      <p:cxnSp>
        <p:nvCxnSpPr>
          <p:cNvPr id="25" name="Conector recto de flecha 24"/>
          <p:cNvCxnSpPr/>
          <p:nvPr/>
        </p:nvCxnSpPr>
        <p:spPr bwMode="auto">
          <a:xfrm flipH="1">
            <a:off x="1350991" y="3070182"/>
            <a:ext cx="43500"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7" name="CuadroTexto 26"/>
          <p:cNvSpPr txBox="1"/>
          <p:nvPr/>
        </p:nvSpPr>
        <p:spPr>
          <a:xfrm>
            <a:off x="755675" y="3140968"/>
            <a:ext cx="1152029" cy="523220"/>
          </a:xfrm>
          <a:prstGeom prst="rect">
            <a:avLst/>
          </a:prstGeom>
          <a:noFill/>
        </p:spPr>
        <p:txBody>
          <a:bodyPr wrap="square" rtlCol="0">
            <a:spAutoFit/>
          </a:bodyPr>
          <a:lstStyle/>
          <a:p>
            <a:r>
              <a:rPr lang="es-CO" sz="1400" dirty="0" smtClean="0">
                <a:solidFill>
                  <a:schemeClr val="tx1"/>
                </a:solidFill>
              </a:rPr>
              <a:t>Dato a insertar</a:t>
            </a:r>
            <a:endParaRPr lang="es-CO" sz="1400" dirty="0">
              <a:solidFill>
                <a:schemeClr val="tx1"/>
              </a:solidFill>
            </a:endParaRPr>
          </a:p>
        </p:txBody>
      </p:sp>
      <p:cxnSp>
        <p:nvCxnSpPr>
          <p:cNvPr id="26" name="Conector recto de flecha 25"/>
          <p:cNvCxnSpPr/>
          <p:nvPr/>
        </p:nvCxnSpPr>
        <p:spPr bwMode="auto">
          <a:xfrm>
            <a:off x="2474997"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9" name="Conector recto de flecha 28"/>
          <p:cNvCxnSpPr/>
          <p:nvPr/>
        </p:nvCxnSpPr>
        <p:spPr bwMode="auto">
          <a:xfrm>
            <a:off x="3419872"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0" name="1 CuadroTexto"/>
          <p:cNvSpPr txBox="1">
            <a:spLocks noChangeArrowheads="1"/>
          </p:cNvSpPr>
          <p:nvPr/>
        </p:nvSpPr>
        <p:spPr bwMode="auto">
          <a:xfrm>
            <a:off x="1835696" y="3789040"/>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2" name="1 CuadroTexto"/>
          <p:cNvSpPr txBox="1">
            <a:spLocks noChangeArrowheads="1"/>
          </p:cNvSpPr>
          <p:nvPr/>
        </p:nvSpPr>
        <p:spPr bwMode="auto">
          <a:xfrm>
            <a:off x="3721605" y="4941168"/>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3" name="Elipse 32"/>
          <p:cNvSpPr/>
          <p:nvPr/>
        </p:nvSpPr>
        <p:spPr bwMode="auto">
          <a:xfrm>
            <a:off x="1930338" y="4218571"/>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1</a:t>
            </a:r>
          </a:p>
        </p:txBody>
      </p:sp>
      <p:cxnSp>
        <p:nvCxnSpPr>
          <p:cNvPr id="34" name="Conector recto de flecha 33"/>
          <p:cNvCxnSpPr/>
          <p:nvPr/>
        </p:nvCxnSpPr>
        <p:spPr bwMode="auto">
          <a:xfrm>
            <a:off x="2483124" y="449660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5" name="1 CuadroTexto"/>
          <p:cNvSpPr txBox="1">
            <a:spLocks noChangeArrowheads="1"/>
          </p:cNvSpPr>
          <p:nvPr/>
        </p:nvSpPr>
        <p:spPr bwMode="auto">
          <a:xfrm>
            <a:off x="2771156" y="4280580"/>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Tree>
    <p:extLst>
      <p:ext uri="{BB962C8B-B14F-4D97-AF65-F5344CB8AC3E}">
        <p14:creationId xmlns:p14="http://schemas.microsoft.com/office/powerpoint/2010/main" xmlns="" val="270228662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Inserción (Explicación grafica)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insertar el               </a:t>
            </a:r>
          </a:p>
          <a:p>
            <a:pPr lvl="0" algn="just" defTabSz="914400">
              <a:buClrTx/>
              <a:buSzTx/>
              <a:tabLst/>
            </a:pPr>
            <a:endParaRPr lang="es-CO" sz="2800" dirty="0" smtClean="0">
              <a:solidFill>
                <a:schemeClr val="bg2">
                  <a:lumMod val="50000"/>
                </a:schemeClr>
              </a:solidFill>
              <a:latin typeface="+mn-lt"/>
            </a:endParaRPr>
          </a:p>
          <a:p>
            <a:pPr marL="457200" lvl="0" indent="-457200" algn="just" defTabSz="914400">
              <a:buClrTx/>
              <a:buSzTx/>
              <a:buFont typeface="Arial" panose="020B0604020202020204" pitchFamily="34" charset="0"/>
              <a:buChar char="•"/>
              <a:tabLst/>
            </a:pPr>
            <a:r>
              <a:rPr lang="es-CO" sz="2800" dirty="0" smtClean="0">
                <a:solidFill>
                  <a:schemeClr val="bg2">
                    <a:lumMod val="50000"/>
                  </a:schemeClr>
                </a:solidFill>
                <a:latin typeface="+mn-lt"/>
              </a:rPr>
              <a:t> 7 % 3 =   </a:t>
            </a:r>
            <a:r>
              <a:rPr lang="es-CO" sz="2800" dirty="0">
                <a:solidFill>
                  <a:srgbClr val="FF0000"/>
                </a:solidFill>
                <a:latin typeface="+mn-lt"/>
              </a:rPr>
              <a:t>1</a:t>
            </a: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endParaRPr lang="es-CO" sz="2800" dirty="0">
              <a:solidFill>
                <a:schemeClr val="bg2">
                  <a:lumMod val="50000"/>
                </a:schemeClr>
              </a:solidFill>
              <a:latin typeface="+mn-lt"/>
            </a:endParaRPr>
          </a:p>
          <a:p>
            <a:pPr lvl="0" algn="just" defTabSz="914400">
              <a:buClrTx/>
              <a:buSzTx/>
              <a:tabLst/>
            </a:pPr>
            <a:r>
              <a:rPr lang="es-CO" sz="2800" dirty="0">
                <a:solidFill>
                  <a:schemeClr val="bg2">
                    <a:lumMod val="50000"/>
                  </a:schemeClr>
                </a:solidFill>
                <a:latin typeface="+mn-lt"/>
              </a:rPr>
              <a:t>	</a:t>
            </a:r>
            <a:r>
              <a:rPr lang="es-CO" sz="2800" dirty="0" smtClean="0">
                <a:solidFill>
                  <a:schemeClr val="bg2">
                    <a:lumMod val="50000"/>
                  </a:schemeClr>
                </a:solidFill>
                <a:latin typeface="+mn-lt"/>
              </a:rPr>
              <a:t>   </a:t>
            </a:r>
          </a:p>
          <a:p>
            <a:pPr lvl="0" algn="just" defTabSz="914400">
              <a:buClrTx/>
              <a:buSzTx/>
              <a:tabLst/>
            </a:pPr>
            <a:r>
              <a:rPr lang="es-CO" sz="2800" dirty="0" smtClean="0">
                <a:solidFill>
                  <a:schemeClr val="bg2">
                    <a:lumMod val="50000"/>
                  </a:schemeClr>
                </a:solidFill>
                <a:latin typeface="+mn-lt"/>
              </a:rPr>
              <a:t>               </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p:txBody>
      </p:sp>
      <p:graphicFrame>
        <p:nvGraphicFramePr>
          <p:cNvPr id="2" name="Tabla 1"/>
          <p:cNvGraphicFramePr>
            <a:graphicFrameLocks noGrp="1"/>
          </p:cNvGraphicFramePr>
          <p:nvPr>
            <p:extLst>
              <p:ext uri="{D42A27DB-BD31-4B8C-83A1-F6EECF244321}">
                <p14:modId xmlns:p14="http://schemas.microsoft.com/office/powerpoint/2010/main" xmlns="" val="1851161265"/>
              </p:ext>
            </p:extLst>
          </p:nvPr>
        </p:nvGraphicFramePr>
        <p:xfrm>
          <a:off x="708525" y="3799147"/>
          <a:ext cx="959768" cy="1646076"/>
        </p:xfrm>
        <a:graphic>
          <a:graphicData uri="http://schemas.openxmlformats.org/drawingml/2006/table">
            <a:tbl>
              <a:tblPr firstRow="1" bandRow="1">
                <a:tableStyleId>{5C22544A-7EE6-4342-B048-85BDC9FD1C3A}</a:tableStyleId>
              </a:tblPr>
              <a:tblGrid>
                <a:gridCol w="959768"/>
              </a:tblGrid>
              <a:tr h="548692">
                <a:tc>
                  <a:txBody>
                    <a:bodyPr/>
                    <a:lstStyle/>
                    <a:p>
                      <a:pPr algn="ctr"/>
                      <a:r>
                        <a:rPr lang="es-CO" dirty="0" smtClean="0"/>
                        <a:t>0</a:t>
                      </a:r>
                      <a:endParaRPr lang="es-CO" dirty="0"/>
                    </a:p>
                  </a:txBody>
                  <a:tcPr anchor="ctr"/>
                </a:tc>
              </a:tr>
              <a:tr h="548692">
                <a:tc>
                  <a:txBody>
                    <a:bodyPr/>
                    <a:lstStyle/>
                    <a:p>
                      <a:pPr algn="ctr"/>
                      <a:r>
                        <a:rPr lang="es-CO" dirty="0" smtClean="0"/>
                        <a:t>1</a:t>
                      </a:r>
                      <a:endParaRPr lang="es-CO" dirty="0"/>
                    </a:p>
                  </a:txBody>
                  <a:tcPr anchor="ctr"/>
                </a:tc>
              </a:tr>
              <a:tr h="548692">
                <a:tc>
                  <a:txBody>
                    <a:bodyPr/>
                    <a:lstStyle/>
                    <a:p>
                      <a:pPr algn="ctr"/>
                      <a:r>
                        <a:rPr lang="es-CO" dirty="0" smtClean="0"/>
                        <a:t>2</a:t>
                      </a:r>
                      <a:endParaRPr lang="es-CO" dirty="0"/>
                    </a:p>
                  </a:txBody>
                  <a:tcPr anchor="ctr"/>
                </a:tc>
              </a:tr>
            </a:tbl>
          </a:graphicData>
        </a:graphic>
      </p:graphicFrame>
      <p:cxnSp>
        <p:nvCxnSpPr>
          <p:cNvPr id="6" name="Conector recto de flecha 5"/>
          <p:cNvCxnSpPr/>
          <p:nvPr/>
        </p:nvCxnSpPr>
        <p:spPr bwMode="auto">
          <a:xfrm>
            <a:off x="1547664" y="400506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7" name="Conector recto de flecha 6"/>
          <p:cNvCxnSpPr/>
          <p:nvPr/>
        </p:nvCxnSpPr>
        <p:spPr bwMode="auto">
          <a:xfrm>
            <a:off x="1547664"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7"/>
          <p:cNvCxnSpPr/>
          <p:nvPr/>
        </p:nvCxnSpPr>
        <p:spPr bwMode="auto">
          <a:xfrm>
            <a:off x="1547664"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 name="Elipse 2"/>
          <p:cNvSpPr/>
          <p:nvPr/>
        </p:nvSpPr>
        <p:spPr bwMode="auto">
          <a:xfrm>
            <a:off x="1907704" y="494116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2</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0" name="Elipse 9"/>
          <p:cNvSpPr/>
          <p:nvPr/>
        </p:nvSpPr>
        <p:spPr bwMode="auto">
          <a:xfrm>
            <a:off x="2843808" y="494116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5</a:t>
            </a:r>
          </a:p>
        </p:txBody>
      </p:sp>
      <p:sp>
        <p:nvSpPr>
          <p:cNvPr id="12" name="Elipse 11"/>
          <p:cNvSpPr/>
          <p:nvPr/>
        </p:nvSpPr>
        <p:spPr bwMode="auto">
          <a:xfrm>
            <a:off x="2843808" y="4221088"/>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a:latin typeface="Calibri" pitchFamily="32" charset="0"/>
              </a:rPr>
              <a:t>1</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3" name="Elipse 12"/>
          <p:cNvSpPr/>
          <p:nvPr/>
        </p:nvSpPr>
        <p:spPr bwMode="auto">
          <a:xfrm>
            <a:off x="2835037" y="1736812"/>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a:latin typeface="Calibri" pitchFamily="32" charset="0"/>
              </a:rPr>
              <a:t>7</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8" name="Cerrar corchete 17"/>
          <p:cNvSpPr/>
          <p:nvPr/>
        </p:nvSpPr>
        <p:spPr bwMode="auto">
          <a:xfrm rot="5400000">
            <a:off x="2610243" y="2780928"/>
            <a:ext cx="144016" cy="432048"/>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rgbClr val="FF0000"/>
              </a:solidFill>
              <a:effectLst/>
              <a:latin typeface="Calibri" pitchFamily="32" charset="0"/>
            </a:endParaRPr>
          </a:p>
        </p:txBody>
      </p:sp>
      <p:sp>
        <p:nvSpPr>
          <p:cNvPr id="21" name="Cerrar corchete 20"/>
          <p:cNvSpPr/>
          <p:nvPr/>
        </p:nvSpPr>
        <p:spPr bwMode="auto">
          <a:xfrm rot="5400000">
            <a:off x="1337472" y="2847105"/>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sp>
        <p:nvSpPr>
          <p:cNvPr id="22" name="Cerrar corchete 21"/>
          <p:cNvSpPr/>
          <p:nvPr/>
        </p:nvSpPr>
        <p:spPr bwMode="auto">
          <a:xfrm rot="5400000">
            <a:off x="1946236" y="2893798"/>
            <a:ext cx="97322" cy="253001"/>
          </a:xfrm>
          <a:prstGeom prst="rightBracke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s-CO" sz="1800" b="0" i="0" u="none" strike="noStrike" cap="none" normalizeH="0" baseline="0" smtClean="0">
              <a:ln>
                <a:noFill/>
              </a:ln>
              <a:solidFill>
                <a:schemeClr val="bg1"/>
              </a:solidFill>
              <a:effectLst/>
              <a:latin typeface="Calibri" pitchFamily="32" charset="0"/>
            </a:endParaRPr>
          </a:p>
        </p:txBody>
      </p:sp>
      <p:cxnSp>
        <p:nvCxnSpPr>
          <p:cNvPr id="20" name="Conector recto de flecha 19"/>
          <p:cNvCxnSpPr>
            <a:stCxn id="18" idx="0"/>
          </p:cNvCxnSpPr>
          <p:nvPr/>
        </p:nvCxnSpPr>
        <p:spPr bwMode="auto">
          <a:xfrm>
            <a:off x="2898275" y="2924944"/>
            <a:ext cx="1025653"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3" name="CuadroTexto 22"/>
          <p:cNvSpPr txBox="1"/>
          <p:nvPr/>
        </p:nvSpPr>
        <p:spPr>
          <a:xfrm>
            <a:off x="3923928" y="2636912"/>
            <a:ext cx="2376264" cy="923330"/>
          </a:xfrm>
          <a:prstGeom prst="rect">
            <a:avLst/>
          </a:prstGeom>
          <a:noFill/>
        </p:spPr>
        <p:txBody>
          <a:bodyPr wrap="square" rtlCol="0">
            <a:spAutoFit/>
          </a:bodyPr>
          <a:lstStyle/>
          <a:p>
            <a:r>
              <a:rPr lang="es-CO" dirty="0" smtClean="0">
                <a:solidFill>
                  <a:schemeClr val="tx1"/>
                </a:solidFill>
              </a:rPr>
              <a:t>Clave, indica la posición dentro del </a:t>
            </a:r>
            <a:r>
              <a:rPr lang="es-CO" dirty="0" err="1" smtClean="0">
                <a:solidFill>
                  <a:schemeClr val="tx1"/>
                </a:solidFill>
              </a:rPr>
              <a:t>array</a:t>
            </a:r>
            <a:r>
              <a:rPr lang="es-CO" dirty="0" smtClean="0">
                <a:solidFill>
                  <a:schemeClr val="tx1"/>
                </a:solidFill>
              </a:rPr>
              <a:t>.</a:t>
            </a:r>
            <a:endParaRPr lang="es-CO" dirty="0">
              <a:solidFill>
                <a:schemeClr val="tx1"/>
              </a:solidFill>
            </a:endParaRPr>
          </a:p>
        </p:txBody>
      </p:sp>
      <p:cxnSp>
        <p:nvCxnSpPr>
          <p:cNvPr id="19" name="Conector recto de flecha 18"/>
          <p:cNvCxnSpPr/>
          <p:nvPr/>
        </p:nvCxnSpPr>
        <p:spPr bwMode="auto">
          <a:xfrm>
            <a:off x="1985740" y="3098577"/>
            <a:ext cx="9157"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CuadroTexto 23"/>
          <p:cNvSpPr txBox="1"/>
          <p:nvPr/>
        </p:nvSpPr>
        <p:spPr>
          <a:xfrm>
            <a:off x="1770515" y="3200612"/>
            <a:ext cx="1577349" cy="307777"/>
          </a:xfrm>
          <a:prstGeom prst="rect">
            <a:avLst/>
          </a:prstGeom>
          <a:noFill/>
        </p:spPr>
        <p:txBody>
          <a:bodyPr wrap="square" rtlCol="0">
            <a:spAutoFit/>
          </a:bodyPr>
          <a:lstStyle/>
          <a:p>
            <a:r>
              <a:rPr lang="es-CO" sz="1400" dirty="0" smtClean="0">
                <a:solidFill>
                  <a:schemeClr val="tx1"/>
                </a:solidFill>
              </a:rPr>
              <a:t>Tamaño del </a:t>
            </a:r>
            <a:r>
              <a:rPr lang="es-CO" sz="1400" dirty="0" err="1" smtClean="0">
                <a:solidFill>
                  <a:schemeClr val="tx1"/>
                </a:solidFill>
              </a:rPr>
              <a:t>array</a:t>
            </a:r>
            <a:endParaRPr lang="es-CO" sz="1400" dirty="0">
              <a:solidFill>
                <a:schemeClr val="tx1"/>
              </a:solidFill>
            </a:endParaRPr>
          </a:p>
        </p:txBody>
      </p:sp>
      <p:cxnSp>
        <p:nvCxnSpPr>
          <p:cNvPr id="25" name="Conector recto de flecha 24"/>
          <p:cNvCxnSpPr/>
          <p:nvPr/>
        </p:nvCxnSpPr>
        <p:spPr bwMode="auto">
          <a:xfrm flipH="1">
            <a:off x="1350991" y="3070182"/>
            <a:ext cx="43500" cy="142794"/>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7" name="CuadroTexto 26"/>
          <p:cNvSpPr txBox="1"/>
          <p:nvPr/>
        </p:nvSpPr>
        <p:spPr>
          <a:xfrm>
            <a:off x="755675" y="3140968"/>
            <a:ext cx="1152029" cy="523220"/>
          </a:xfrm>
          <a:prstGeom prst="rect">
            <a:avLst/>
          </a:prstGeom>
          <a:noFill/>
        </p:spPr>
        <p:txBody>
          <a:bodyPr wrap="square" rtlCol="0">
            <a:spAutoFit/>
          </a:bodyPr>
          <a:lstStyle/>
          <a:p>
            <a:r>
              <a:rPr lang="es-CO" sz="1400" dirty="0" smtClean="0">
                <a:solidFill>
                  <a:schemeClr val="tx1"/>
                </a:solidFill>
              </a:rPr>
              <a:t>Dato a insertar</a:t>
            </a:r>
            <a:endParaRPr lang="es-CO" sz="1400" dirty="0">
              <a:solidFill>
                <a:schemeClr val="tx1"/>
              </a:solidFill>
            </a:endParaRPr>
          </a:p>
        </p:txBody>
      </p:sp>
      <p:cxnSp>
        <p:nvCxnSpPr>
          <p:cNvPr id="26" name="Conector recto de flecha 25"/>
          <p:cNvCxnSpPr/>
          <p:nvPr/>
        </p:nvCxnSpPr>
        <p:spPr bwMode="auto">
          <a:xfrm>
            <a:off x="2474997"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9" name="Conector recto de flecha 28"/>
          <p:cNvCxnSpPr/>
          <p:nvPr/>
        </p:nvCxnSpPr>
        <p:spPr bwMode="auto">
          <a:xfrm>
            <a:off x="3419872" y="5157192"/>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0" name="1 CuadroTexto"/>
          <p:cNvSpPr txBox="1">
            <a:spLocks noChangeArrowheads="1"/>
          </p:cNvSpPr>
          <p:nvPr/>
        </p:nvSpPr>
        <p:spPr bwMode="auto">
          <a:xfrm>
            <a:off x="1835696" y="3789040"/>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2" name="1 CuadroTexto"/>
          <p:cNvSpPr txBox="1">
            <a:spLocks noChangeArrowheads="1"/>
          </p:cNvSpPr>
          <p:nvPr/>
        </p:nvSpPr>
        <p:spPr bwMode="auto">
          <a:xfrm>
            <a:off x="3721605" y="4941168"/>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33" name="Elipse 32"/>
          <p:cNvSpPr/>
          <p:nvPr/>
        </p:nvSpPr>
        <p:spPr bwMode="auto">
          <a:xfrm>
            <a:off x="1930338" y="4218571"/>
            <a:ext cx="576064" cy="576064"/>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7</a:t>
            </a:r>
          </a:p>
        </p:txBody>
      </p:sp>
      <p:cxnSp>
        <p:nvCxnSpPr>
          <p:cNvPr id="34" name="Conector recto de flecha 33"/>
          <p:cNvCxnSpPr/>
          <p:nvPr/>
        </p:nvCxnSpPr>
        <p:spPr bwMode="auto">
          <a:xfrm>
            <a:off x="2483124" y="449660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5" name="1 CuadroTexto"/>
          <p:cNvSpPr txBox="1">
            <a:spLocks noChangeArrowheads="1"/>
          </p:cNvSpPr>
          <p:nvPr/>
        </p:nvSpPr>
        <p:spPr bwMode="auto">
          <a:xfrm>
            <a:off x="3707904" y="4280580"/>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cxnSp>
        <p:nvCxnSpPr>
          <p:cNvPr id="31" name="Conector recto de flecha 30"/>
          <p:cNvCxnSpPr/>
          <p:nvPr/>
        </p:nvCxnSpPr>
        <p:spPr bwMode="auto">
          <a:xfrm>
            <a:off x="827584" y="4725145"/>
            <a:ext cx="297258" cy="1011121"/>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6" name="CuadroTexto 35"/>
          <p:cNvSpPr txBox="1"/>
          <p:nvPr/>
        </p:nvSpPr>
        <p:spPr>
          <a:xfrm>
            <a:off x="1088838" y="5668923"/>
            <a:ext cx="2232248" cy="523220"/>
          </a:xfrm>
          <a:prstGeom prst="rect">
            <a:avLst/>
          </a:prstGeom>
          <a:noFill/>
        </p:spPr>
        <p:txBody>
          <a:bodyPr wrap="square" rtlCol="0">
            <a:spAutoFit/>
          </a:bodyPr>
          <a:lstStyle/>
          <a:p>
            <a:r>
              <a:rPr lang="es-CO" sz="1400" dirty="0" smtClean="0">
                <a:solidFill>
                  <a:schemeClr val="tx1"/>
                </a:solidFill>
              </a:rPr>
              <a:t>Ocurre una colisión, se añade al inicio</a:t>
            </a:r>
            <a:endParaRPr lang="es-CO" sz="1400" dirty="0">
              <a:solidFill>
                <a:schemeClr val="tx1"/>
              </a:solidFill>
            </a:endParaRPr>
          </a:p>
        </p:txBody>
      </p:sp>
      <p:cxnSp>
        <p:nvCxnSpPr>
          <p:cNvPr id="37" name="Conector recto de flecha 36"/>
          <p:cNvCxnSpPr/>
          <p:nvPr/>
        </p:nvCxnSpPr>
        <p:spPr bwMode="auto">
          <a:xfrm>
            <a:off x="3419872" y="450912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8" name="CuadroTexto 37"/>
          <p:cNvSpPr txBox="1"/>
          <p:nvPr/>
        </p:nvSpPr>
        <p:spPr>
          <a:xfrm>
            <a:off x="4342274" y="5800006"/>
            <a:ext cx="4261975" cy="707886"/>
          </a:xfrm>
          <a:prstGeom prst="rect">
            <a:avLst/>
          </a:prstGeom>
          <a:noFill/>
        </p:spPr>
        <p:txBody>
          <a:bodyPr wrap="square" rtlCol="0">
            <a:spAutoFit/>
          </a:bodyPr>
          <a:lstStyle/>
          <a:p>
            <a:r>
              <a:rPr lang="es-CO" sz="2000" dirty="0" smtClean="0">
                <a:solidFill>
                  <a:schemeClr val="tx1"/>
                </a:solidFill>
              </a:rPr>
              <a:t>Cantidad total de colisiones: 2</a:t>
            </a:r>
          </a:p>
          <a:p>
            <a:r>
              <a:rPr lang="es-CO" sz="2000" dirty="0" smtClean="0">
                <a:solidFill>
                  <a:schemeClr val="tx1"/>
                </a:solidFill>
              </a:rPr>
              <a:t>Fin de la inserción</a:t>
            </a:r>
            <a:endParaRPr lang="es-CO" sz="2000" dirty="0">
              <a:solidFill>
                <a:schemeClr val="tx1"/>
              </a:solidFill>
            </a:endParaRPr>
          </a:p>
        </p:txBody>
      </p:sp>
    </p:spTree>
    <p:extLst>
      <p:ext uri="{BB962C8B-B14F-4D97-AF65-F5344CB8AC3E}">
        <p14:creationId xmlns:p14="http://schemas.microsoft.com/office/powerpoint/2010/main" xmlns="" val="419932759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50" name="Text Box 1"/>
          <p:cNvSpPr txBox="1">
            <a:spLocks noChangeArrowheads="1"/>
          </p:cNvSpPr>
          <p:nvPr/>
        </p:nvSpPr>
        <p:spPr bwMode="auto">
          <a:xfrm>
            <a:off x="611188" y="2997200"/>
            <a:ext cx="777240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a:p>
        </p:txBody>
      </p:sp>
      <p:sp>
        <p:nvSpPr>
          <p:cNvPr id="2051" name="Text Box 2"/>
          <p:cNvSpPr txBox="1">
            <a:spLocks noChangeArrowheads="1"/>
          </p:cNvSpPr>
          <p:nvPr/>
        </p:nvSpPr>
        <p:spPr bwMode="auto">
          <a:xfrm>
            <a:off x="1371600" y="4652963"/>
            <a:ext cx="6400800" cy="985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a:p>
        </p:txBody>
      </p:sp>
      <p:sp>
        <p:nvSpPr>
          <p:cNvPr id="2052" name="Text Box 3"/>
          <p:cNvSpPr txBox="1">
            <a:spLocks noChangeArrowheads="1"/>
          </p:cNvSpPr>
          <p:nvPr/>
        </p:nvSpPr>
        <p:spPr bwMode="auto">
          <a:xfrm>
            <a:off x="720725" y="4103688"/>
            <a:ext cx="7920038" cy="8374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r>
              <a:rPr lang="es-CO" sz="4800" b="1" dirty="0" smtClean="0">
                <a:solidFill>
                  <a:srgbClr val="000000"/>
                </a:solidFill>
              </a:rPr>
              <a:t>HASHING</a:t>
            </a:r>
            <a:endParaRPr lang="es-CO" sz="4800" b="1"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Implementación  inserción en Java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public</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boolean</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InsertarElemento</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int</a:t>
            </a:r>
            <a:r>
              <a:rPr lang="es-CO" dirty="0">
                <a:solidFill>
                  <a:schemeClr val="bg2">
                    <a:lumMod val="50000"/>
                  </a:schemeClr>
                </a:solidFill>
                <a:latin typeface="+mn-lt"/>
                <a:cs typeface="Calibri"/>
              </a:rPr>
              <a:t> dato){</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setPos</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FuncionModulo</a:t>
            </a:r>
            <a:r>
              <a:rPr lang="es-CO" dirty="0">
                <a:solidFill>
                  <a:schemeClr val="bg2">
                    <a:lumMod val="50000"/>
                  </a:schemeClr>
                </a:solidFill>
                <a:latin typeface="+mn-lt"/>
                <a:cs typeface="Calibri"/>
              </a:rPr>
              <a:t>(dato));  //Se aplica la </a:t>
            </a:r>
            <a:r>
              <a:rPr lang="es-CO" dirty="0" err="1">
                <a:solidFill>
                  <a:schemeClr val="bg2">
                    <a:lumMod val="50000"/>
                  </a:schemeClr>
                </a:solidFill>
                <a:latin typeface="+mn-lt"/>
                <a:cs typeface="Calibri"/>
              </a:rPr>
              <a:t>funcion</a:t>
            </a:r>
            <a:r>
              <a:rPr lang="es-CO" dirty="0">
                <a:solidFill>
                  <a:schemeClr val="bg2">
                    <a:lumMod val="50000"/>
                  </a:schemeClr>
                </a:solidFill>
                <a:latin typeface="+mn-lt"/>
                <a:cs typeface="Calibri"/>
              </a:rPr>
              <a:t> modulo</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if</a:t>
            </a:r>
            <a:r>
              <a:rPr lang="es-CO" dirty="0">
                <a:solidFill>
                  <a:schemeClr val="bg2">
                    <a:lumMod val="50000"/>
                  </a:schemeClr>
                </a:solidFill>
                <a:latin typeface="+mn-lt"/>
                <a:cs typeface="Calibri"/>
              </a:rPr>
              <a:t>(pos!=-1){                    // si la </a:t>
            </a:r>
            <a:r>
              <a:rPr lang="es-CO" dirty="0" err="1">
                <a:solidFill>
                  <a:schemeClr val="bg2">
                    <a:lumMod val="50000"/>
                  </a:schemeClr>
                </a:solidFill>
                <a:latin typeface="+mn-lt"/>
                <a:cs typeface="Calibri"/>
              </a:rPr>
              <a:t>posicion</a:t>
            </a:r>
            <a:r>
              <a:rPr lang="es-CO" dirty="0">
                <a:solidFill>
                  <a:schemeClr val="bg2">
                    <a:lumMod val="50000"/>
                  </a:schemeClr>
                </a:solidFill>
                <a:latin typeface="+mn-lt"/>
                <a:cs typeface="Calibri"/>
              </a:rPr>
              <a:t> es valida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setVdd</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getTabla</a:t>
            </a:r>
            <a:r>
              <a:rPr lang="es-CO" dirty="0">
                <a:solidFill>
                  <a:schemeClr val="bg2">
                    <a:lumMod val="50000"/>
                  </a:schemeClr>
                </a:solidFill>
                <a:latin typeface="+mn-lt"/>
                <a:cs typeface="Calibri"/>
              </a:rPr>
              <a:t>()[pos].</a:t>
            </a:r>
            <a:r>
              <a:rPr lang="es-CO" dirty="0" err="1">
                <a:solidFill>
                  <a:schemeClr val="bg2">
                    <a:lumMod val="50000"/>
                  </a:schemeClr>
                </a:solidFill>
                <a:latin typeface="+mn-lt"/>
                <a:cs typeface="Calibri"/>
              </a:rPr>
              <a:t>getLis</a:t>
            </a:r>
            <a:r>
              <a:rPr lang="es-CO" dirty="0">
                <a:solidFill>
                  <a:schemeClr val="bg2">
                    <a:lumMod val="50000"/>
                  </a:schemeClr>
                </a:solidFill>
                <a:latin typeface="+mn-lt"/>
                <a:cs typeface="Calibri"/>
              </a:rPr>
              <a:t>().buscar(dato)); //buscamos el dato en la lista de esa </a:t>
            </a:r>
            <a:r>
              <a:rPr lang="es-CO" dirty="0" err="1">
                <a:solidFill>
                  <a:schemeClr val="bg2">
                    <a:lumMod val="50000"/>
                  </a:schemeClr>
                </a:solidFill>
                <a:latin typeface="+mn-lt"/>
                <a:cs typeface="Calibri"/>
              </a:rPr>
              <a:t>posicion</a:t>
            </a:r>
            <a:endParaRPr lang="es-CO" dirty="0">
              <a:solidFill>
                <a:schemeClr val="bg2">
                  <a:lumMod val="50000"/>
                </a:schemeClr>
              </a:solidFill>
              <a:latin typeface="+mn-lt"/>
              <a:cs typeface="Calibri"/>
            </a:endParaRP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if</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isVdd</a:t>
            </a:r>
            <a:r>
              <a:rPr lang="es-CO" dirty="0">
                <a:solidFill>
                  <a:schemeClr val="bg2">
                    <a:lumMod val="50000"/>
                  </a:schemeClr>
                </a:solidFill>
                <a:latin typeface="+mn-lt"/>
                <a:cs typeface="Calibri"/>
              </a:rPr>
              <a:t>()==false){                             //si el dato no se encuentra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getTabla</a:t>
            </a:r>
            <a:r>
              <a:rPr lang="es-CO" dirty="0">
                <a:solidFill>
                  <a:schemeClr val="bg2">
                    <a:lumMod val="50000"/>
                  </a:schemeClr>
                </a:solidFill>
                <a:latin typeface="+mn-lt"/>
                <a:cs typeface="Calibri"/>
              </a:rPr>
              <a:t>()[pos].</a:t>
            </a:r>
            <a:r>
              <a:rPr lang="es-CO" dirty="0" err="1">
                <a:solidFill>
                  <a:schemeClr val="bg2">
                    <a:lumMod val="50000"/>
                  </a:schemeClr>
                </a:solidFill>
                <a:latin typeface="+mn-lt"/>
                <a:cs typeface="Calibri"/>
              </a:rPr>
              <a:t>getLis</a:t>
            </a:r>
            <a:r>
              <a:rPr lang="es-CO" dirty="0">
                <a:solidFill>
                  <a:schemeClr val="bg2">
                    <a:lumMod val="50000"/>
                  </a:schemeClr>
                </a:solidFill>
                <a:latin typeface="+mn-lt"/>
                <a:cs typeface="Calibri"/>
              </a:rPr>
              <a:t>().ingresar(dato); // ingresamos el dato en la lista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return</a:t>
            </a:r>
            <a:r>
              <a:rPr lang="es-CO" dirty="0">
                <a:solidFill>
                  <a:schemeClr val="bg2">
                    <a:lumMod val="50000"/>
                  </a:schemeClr>
                </a:solidFill>
                <a:latin typeface="+mn-lt"/>
                <a:cs typeface="Calibri"/>
              </a:rPr>
              <a:t> true;</a:t>
            </a:r>
          </a:p>
          <a:p>
            <a:pPr lvl="0" algn="just" defTabSz="914400">
              <a:buClrTx/>
              <a:buSzTx/>
              <a:tabLst/>
            </a:pPr>
            <a:r>
              <a:rPr lang="es-CO" dirty="0">
                <a:solidFill>
                  <a:schemeClr val="bg2">
                    <a:lumMod val="50000"/>
                  </a:schemeClr>
                </a:solidFill>
                <a:latin typeface="+mn-lt"/>
                <a:cs typeface="Calibri"/>
              </a:rPr>
              <a:t>            }</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else</a:t>
            </a:r>
            <a:r>
              <a:rPr lang="es-CO" dirty="0">
                <a:solidFill>
                  <a:schemeClr val="bg2">
                    <a:lumMod val="50000"/>
                  </a:schemeClr>
                </a:solidFill>
                <a:latin typeface="+mn-lt"/>
                <a:cs typeface="Calibri"/>
              </a:rPr>
              <a:t>                                        </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JOptionPane.showMessageDialog</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null</a:t>
            </a:r>
            <a:r>
              <a:rPr lang="es-CO" dirty="0">
                <a:solidFill>
                  <a:schemeClr val="bg2">
                    <a:lumMod val="50000"/>
                  </a:schemeClr>
                </a:solidFill>
                <a:latin typeface="+mn-lt"/>
                <a:cs typeface="Calibri"/>
              </a:rPr>
              <a:t>,"¡El elemento se encuentra en la lista de la llave "+pos+"!");</a:t>
            </a:r>
          </a:p>
          <a:p>
            <a:pPr lvl="0" algn="just" defTabSz="914400">
              <a:buClrTx/>
              <a:buSzTx/>
              <a:tabLst/>
            </a:pPr>
            <a:r>
              <a:rPr lang="es-CO" dirty="0">
                <a:solidFill>
                  <a:schemeClr val="bg2">
                    <a:lumMod val="50000"/>
                  </a:schemeClr>
                </a:solidFill>
                <a:latin typeface="+mn-lt"/>
                <a:cs typeface="Calibri"/>
              </a:rPr>
              <a:t>        }</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else</a:t>
            </a:r>
            <a:endParaRPr lang="es-CO" dirty="0">
              <a:solidFill>
                <a:schemeClr val="bg2">
                  <a:lumMod val="50000"/>
                </a:schemeClr>
              </a:solidFill>
              <a:latin typeface="+mn-lt"/>
              <a:cs typeface="Calibri"/>
            </a:endParaRP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JOptionPane.showMessageDialog</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null</a:t>
            </a:r>
            <a:r>
              <a:rPr lang="es-CO" dirty="0">
                <a:solidFill>
                  <a:schemeClr val="bg2">
                    <a:lumMod val="50000"/>
                  </a:schemeClr>
                </a:solidFill>
                <a:latin typeface="+mn-lt"/>
                <a:cs typeface="Calibri"/>
              </a:rPr>
              <a:t>,"¡No hay tabla, Cree una!");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return</a:t>
            </a:r>
            <a:r>
              <a:rPr lang="es-CO" dirty="0">
                <a:solidFill>
                  <a:schemeClr val="bg2">
                    <a:lumMod val="50000"/>
                  </a:schemeClr>
                </a:solidFill>
                <a:latin typeface="+mn-lt"/>
                <a:cs typeface="Calibri"/>
              </a:rPr>
              <a:t> false;</a:t>
            </a:r>
          </a:p>
          <a:p>
            <a:pPr lvl="0" algn="just" defTabSz="914400">
              <a:buClrTx/>
              <a:buSzTx/>
              <a:tabLst/>
            </a:pPr>
            <a:r>
              <a:rPr lang="es-CO" dirty="0">
                <a:solidFill>
                  <a:schemeClr val="bg2">
                    <a:lumMod val="50000"/>
                  </a:schemeClr>
                </a:solidFill>
                <a:latin typeface="+mn-lt"/>
                <a:cs typeface="Calibri"/>
              </a:rPr>
              <a:t>    }</a:t>
            </a:r>
            <a:endParaRPr lang="es-CO" dirty="0">
              <a:solidFill>
                <a:schemeClr val="bg2">
                  <a:lumMod val="50000"/>
                </a:schemeClr>
              </a:solidFill>
              <a:latin typeface="+mn-lt"/>
            </a:endParaRPr>
          </a:p>
        </p:txBody>
      </p:sp>
    </p:spTree>
    <p:extLst>
      <p:ext uri="{BB962C8B-B14F-4D97-AF65-F5344CB8AC3E}">
        <p14:creationId xmlns:p14="http://schemas.microsoft.com/office/powerpoint/2010/main" xmlns="" val="38504126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Búsqueda </a:t>
            </a:r>
            <a:endParaRPr lang="es-CO" sz="3200" b="1" dirty="0">
              <a:solidFill>
                <a:schemeClr val="tx1"/>
              </a:solidFill>
            </a:endParaRPr>
          </a:p>
        </p:txBody>
      </p:sp>
      <mc:AlternateContent xmlns:mc="http://schemas.openxmlformats.org/markup-compatibility/2006">
        <mc:Choice xmlns:a14="http://schemas.microsoft.com/office/drawing/2010/main" xmlns="" Requires="a14">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a:solidFill>
                      <a:srgbClr val="FFFFFF"/>
                    </a:solidFill>
                  </a14:hiddenFill>
                </a:ext>
                <a:ext uri="{91240B29-F687-4F45-9708-019B960494DF}">
                  <a14:hiddenLine w="9525">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En tablas hash la búsqueda consiste en aplicarle la función hash al valor a buscar, luego vamos a la posición que nos devuelve la función, si trabajamos con </a:t>
                </a:r>
                <a:r>
                  <a:rPr lang="es-CO" sz="2800" dirty="0" err="1" smtClean="0">
                    <a:solidFill>
                      <a:schemeClr val="bg2">
                        <a:lumMod val="50000"/>
                      </a:schemeClr>
                    </a:solidFill>
                    <a:latin typeface="+mn-lt"/>
                  </a:rPr>
                  <a:t>hashing</a:t>
                </a:r>
                <a:r>
                  <a:rPr lang="es-CO" sz="2800" dirty="0" smtClean="0">
                    <a:solidFill>
                      <a:schemeClr val="bg2">
                        <a:lumMod val="50000"/>
                      </a:schemeClr>
                    </a:solidFill>
                    <a:latin typeface="+mn-lt"/>
                  </a:rPr>
                  <a:t> abierto buscamos el elemento en la lista circular, en dado caso que la lista este vacía, el elemento no se encuentra en la tabla.</a:t>
                </a:r>
              </a:p>
              <a:p>
                <a:pPr lvl="0" algn="just" defTabSz="914400">
                  <a:buClrTx/>
                  <a:buSzTx/>
                  <a:tabLst/>
                </a:pPr>
                <a:r>
                  <a:rPr lang="es-CO" sz="2800" dirty="0" smtClean="0">
                    <a:solidFill>
                      <a:schemeClr val="bg2">
                        <a:lumMod val="50000"/>
                      </a:schemeClr>
                    </a:solidFill>
                    <a:latin typeface="+mn-lt"/>
                  </a:rPr>
                  <a:t>El costo de buscar es O(1+</a:t>
                </a:r>
                <a14:m>
                  <m:oMath xmlns:m="http://schemas.openxmlformats.org/officeDocument/2006/math">
                    <m:r>
                      <a:rPr lang="es-CO" sz="2800" i="1" smtClean="0">
                        <a:solidFill>
                          <a:schemeClr val="bg2">
                            <a:lumMod val="50000"/>
                          </a:schemeClr>
                        </a:solidFill>
                        <a:latin typeface="Cambria Math" panose="02040503050406030204" pitchFamily="18" charset="0"/>
                        <a:ea typeface="Cambria Math" panose="02040503050406030204" pitchFamily="18" charset="0"/>
                      </a:rPr>
                      <m:t>𝛼</m:t>
                    </m:r>
                  </m:oMath>
                </a14:m>
                <a:r>
                  <a:rPr lang="es-CO" sz="2800" dirty="0" smtClean="0">
                    <a:solidFill>
                      <a:schemeClr val="bg2">
                        <a:lumMod val="50000"/>
                      </a:schemeClr>
                    </a:solidFill>
                    <a:latin typeface="+mn-lt"/>
                  </a:rPr>
                  <a:t>)</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r>
                  <a:rPr lang="es-CO" sz="2800" dirty="0" smtClean="0">
                    <a:solidFill>
                      <a:schemeClr val="bg2">
                        <a:lumMod val="50000"/>
                      </a:schemeClr>
                    </a:solidFill>
                    <a:latin typeface="+mn-lt"/>
                  </a:rPr>
                  <a:t>Donde </a:t>
                </a:r>
                <a14:m>
                  <m:oMath xmlns:m="http://schemas.openxmlformats.org/officeDocument/2006/math">
                    <m:r>
                      <a:rPr lang="es-CO" sz="2800" i="1">
                        <a:solidFill>
                          <a:schemeClr val="bg2">
                            <a:lumMod val="50000"/>
                          </a:schemeClr>
                        </a:solidFill>
                        <a:latin typeface="Cambria Math" panose="02040503050406030204" pitchFamily="18" charset="0"/>
                        <a:ea typeface="Cambria Math" panose="02040503050406030204" pitchFamily="18" charset="0"/>
                      </a:rPr>
                      <m:t>𝛼</m:t>
                    </m:r>
                  </m:oMath>
                </a14:m>
                <a:r>
                  <a:rPr lang="es-CO" sz="2800" dirty="0" smtClean="0">
                    <a:solidFill>
                      <a:schemeClr val="bg2">
                        <a:lumMod val="50000"/>
                      </a:schemeClr>
                    </a:solidFill>
                    <a:latin typeface="+mn-lt"/>
                  </a:rPr>
                  <a:t> es la cantidad de elementos estimados que hay en cada lista. </a:t>
                </a:r>
              </a:p>
            </p:txBody>
          </p:sp>
        </mc:Choice>
        <mc:Fallback>
          <p:sp>
            <p:nvSpPr>
              <p:cNvPr id="5" name="Text Box 3"/>
              <p:cNvSpPr txBox="1">
                <a:spLocks noRot="1" noChangeAspect="1" noMove="1" noResize="1" noEditPoints="1" noAdjustHandles="1" noChangeArrowheads="1" noChangeShapeType="1" noTextEdit="1"/>
              </p:cNvSpPr>
              <p:nvPr/>
            </p:nvSpPr>
            <p:spPr bwMode="auto">
              <a:xfrm>
                <a:off x="684212" y="1700808"/>
                <a:ext cx="7920038" cy="4824536"/>
              </a:xfrm>
              <a:prstGeom prst="rect">
                <a:avLst/>
              </a:prstGeom>
              <a:blipFill rotWithShape="0">
                <a:blip r:embed="rId4" cstate="print"/>
                <a:stretch>
                  <a:fillRect l="-1540" t="-1264" r="-1694"/>
                </a:stretch>
              </a:blip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r>
                  <a:rPr lang="es-CO">
                    <a:noFill/>
                  </a:rPr>
                  <a:t> </a:t>
                </a:r>
              </a:p>
            </p:txBody>
          </p:sp>
        </mc:Fallback>
      </mc:AlternateContent>
    </p:spTree>
    <p:extLst>
      <p:ext uri="{BB962C8B-B14F-4D97-AF65-F5344CB8AC3E}">
        <p14:creationId xmlns:p14="http://schemas.microsoft.com/office/powerpoint/2010/main" xmlns="" val="92802514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Eliminación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La eliminación tiene el mismo costo que la búsqueda, ya que con la función hash se encuentra la posición del elemento y posteriormente se elimina.</a:t>
            </a:r>
          </a:p>
          <a:p>
            <a:pPr lvl="0" algn="just" defTabSz="914400">
              <a:buClrTx/>
              <a:buSzTx/>
              <a:tabLst/>
            </a:pPr>
            <a:r>
              <a:rPr lang="es-CO" sz="2800" dirty="0" smtClean="0">
                <a:solidFill>
                  <a:schemeClr val="bg2">
                    <a:lumMod val="50000"/>
                  </a:schemeClr>
                </a:solidFill>
                <a:latin typeface="+mn-lt"/>
              </a:rPr>
              <a:t>Ejemplo: eliminar “</a:t>
            </a:r>
            <a:r>
              <a:rPr lang="es-CO" sz="2800" dirty="0" err="1" smtClean="0">
                <a:solidFill>
                  <a:schemeClr val="bg2">
                    <a:lumMod val="50000"/>
                  </a:schemeClr>
                </a:solidFill>
                <a:latin typeface="+mn-lt"/>
              </a:rPr>
              <a:t>ana</a:t>
            </a:r>
            <a:r>
              <a:rPr lang="es-CO" sz="2800" dirty="0" smtClean="0">
                <a:solidFill>
                  <a:schemeClr val="bg2">
                    <a:lumMod val="50000"/>
                  </a:schemeClr>
                </a:solidFill>
                <a:latin typeface="+mn-lt"/>
              </a:rPr>
              <a:t>”</a:t>
            </a:r>
          </a:p>
          <a:p>
            <a:pPr lvl="0" algn="just" defTabSz="914400">
              <a:buClrTx/>
              <a:buSzTx/>
              <a:tabLst/>
            </a:pPr>
            <a:r>
              <a:rPr lang="es-CO" sz="2800" dirty="0" smtClean="0">
                <a:solidFill>
                  <a:schemeClr val="bg2">
                    <a:lumMod val="50000"/>
                  </a:schemeClr>
                </a:solidFill>
                <a:latin typeface="+mn-lt"/>
              </a:rPr>
              <a:t>Hacemos función hash, nos devuelve la posición 0, buscamos en la lista que esta en la posición 0</a:t>
            </a:r>
          </a:p>
          <a:p>
            <a:pPr lvl="0" algn="just"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p:txBody>
      </p:sp>
      <p:graphicFrame>
        <p:nvGraphicFramePr>
          <p:cNvPr id="2" name="1 Tabla"/>
          <p:cNvGraphicFramePr>
            <a:graphicFrameLocks noGrp="1"/>
          </p:cNvGraphicFramePr>
          <p:nvPr>
            <p:extLst>
              <p:ext uri="{D42A27DB-BD31-4B8C-83A1-F6EECF244321}">
                <p14:modId xmlns:p14="http://schemas.microsoft.com/office/powerpoint/2010/main" xmlns="" val="3839270134"/>
              </p:ext>
            </p:extLst>
          </p:nvPr>
        </p:nvGraphicFramePr>
        <p:xfrm>
          <a:off x="792060" y="4751587"/>
          <a:ext cx="599728" cy="1483360"/>
        </p:xfrm>
        <a:graphic>
          <a:graphicData uri="http://schemas.openxmlformats.org/drawingml/2006/table">
            <a:tbl>
              <a:tblPr firstRow="1" bandRow="1">
                <a:tableStyleId>{7DF18680-E054-41AD-8BC1-D1AEF772440D}</a:tableStyleId>
              </a:tblPr>
              <a:tblGrid>
                <a:gridCol w="599728"/>
              </a:tblGrid>
              <a:tr h="370840">
                <a:tc>
                  <a:txBody>
                    <a:bodyPr/>
                    <a:lstStyle/>
                    <a:p>
                      <a:pPr algn="ctr"/>
                      <a:r>
                        <a:rPr lang="es-CO" dirty="0" smtClean="0"/>
                        <a:t>0</a:t>
                      </a:r>
                      <a:endParaRPr lang="es-CO" dirty="0"/>
                    </a:p>
                  </a:txBody>
                  <a:tcPr/>
                </a:tc>
              </a:tr>
              <a:tr h="370840">
                <a:tc>
                  <a:txBody>
                    <a:bodyPr/>
                    <a:lstStyle/>
                    <a:p>
                      <a:pPr algn="ctr"/>
                      <a:r>
                        <a:rPr lang="es-CO" dirty="0" smtClean="0"/>
                        <a:t>1</a:t>
                      </a:r>
                      <a:endParaRPr lang="es-CO" dirty="0"/>
                    </a:p>
                  </a:txBody>
                  <a:tcPr/>
                </a:tc>
              </a:tr>
              <a:tr h="370840">
                <a:tc>
                  <a:txBody>
                    <a:bodyPr/>
                    <a:lstStyle/>
                    <a:p>
                      <a:pPr algn="ctr"/>
                      <a:r>
                        <a:rPr lang="es-CO" dirty="0" smtClean="0"/>
                        <a:t>2</a:t>
                      </a:r>
                      <a:endParaRPr lang="es-CO" dirty="0"/>
                    </a:p>
                  </a:txBody>
                  <a:tcPr/>
                </a:tc>
              </a:tr>
              <a:tr h="370840">
                <a:tc>
                  <a:txBody>
                    <a:bodyPr/>
                    <a:lstStyle/>
                    <a:p>
                      <a:pPr algn="ctr"/>
                      <a:r>
                        <a:rPr lang="es-CO" dirty="0" smtClean="0"/>
                        <a:t>3</a:t>
                      </a:r>
                      <a:endParaRPr lang="es-CO" dirty="0"/>
                    </a:p>
                  </a:txBody>
                  <a:tcPr/>
                </a:tc>
              </a:tr>
            </a:tbl>
          </a:graphicData>
        </a:graphic>
      </p:graphicFrame>
      <p:sp>
        <p:nvSpPr>
          <p:cNvPr id="3" name="2 Rectángulo"/>
          <p:cNvSpPr/>
          <p:nvPr/>
        </p:nvSpPr>
        <p:spPr bwMode="auto">
          <a:xfrm>
            <a:off x="1689065" y="5481228"/>
            <a:ext cx="722670"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pepe</a:t>
            </a:r>
          </a:p>
        </p:txBody>
      </p:sp>
      <p:cxnSp>
        <p:nvCxnSpPr>
          <p:cNvPr id="7" name="Conector recto de flecha 5"/>
          <p:cNvCxnSpPr/>
          <p:nvPr/>
        </p:nvCxnSpPr>
        <p:spPr bwMode="auto">
          <a:xfrm>
            <a:off x="1331640" y="566124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8" name="Conector recto de flecha 5"/>
          <p:cNvCxnSpPr/>
          <p:nvPr/>
        </p:nvCxnSpPr>
        <p:spPr bwMode="auto">
          <a:xfrm>
            <a:off x="1367644" y="530120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9" name="Conector recto de flecha 5"/>
          <p:cNvCxnSpPr/>
          <p:nvPr/>
        </p:nvCxnSpPr>
        <p:spPr bwMode="auto">
          <a:xfrm>
            <a:off x="1331640"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0" name="Conector recto de flecha 5"/>
          <p:cNvCxnSpPr/>
          <p:nvPr/>
        </p:nvCxnSpPr>
        <p:spPr bwMode="auto">
          <a:xfrm>
            <a:off x="1367644" y="602128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1" name="1 CuadroTexto"/>
          <p:cNvSpPr txBox="1">
            <a:spLocks noChangeArrowheads="1"/>
          </p:cNvSpPr>
          <p:nvPr/>
        </p:nvSpPr>
        <p:spPr bwMode="auto">
          <a:xfrm>
            <a:off x="1737462" y="5881338"/>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12" name="1 CuadroTexto"/>
          <p:cNvSpPr txBox="1">
            <a:spLocks noChangeArrowheads="1"/>
          </p:cNvSpPr>
          <p:nvPr/>
        </p:nvSpPr>
        <p:spPr bwMode="auto">
          <a:xfrm>
            <a:off x="1727684" y="5101153"/>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13" name="1 CuadroTexto"/>
          <p:cNvSpPr txBox="1">
            <a:spLocks noChangeArrowheads="1"/>
          </p:cNvSpPr>
          <p:nvPr/>
        </p:nvSpPr>
        <p:spPr bwMode="auto">
          <a:xfrm>
            <a:off x="2581141" y="5501263"/>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cxnSp>
        <p:nvCxnSpPr>
          <p:cNvPr id="14" name="Conector recto de flecha 5"/>
          <p:cNvCxnSpPr/>
          <p:nvPr/>
        </p:nvCxnSpPr>
        <p:spPr bwMode="auto">
          <a:xfrm>
            <a:off x="2362055" y="568285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5" name="14 Rectángulo"/>
          <p:cNvSpPr/>
          <p:nvPr/>
        </p:nvSpPr>
        <p:spPr bwMode="auto">
          <a:xfrm>
            <a:off x="1622599" y="4753123"/>
            <a:ext cx="749234"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err="1" smtClean="0">
                <a:latin typeface="Calibri" pitchFamily="32" charset="0"/>
              </a:rPr>
              <a:t>adel</a:t>
            </a:r>
            <a:endParaRPr kumimoji="0" lang="es-CO" sz="1800" b="0" i="0" u="none" strike="noStrike" cap="none" normalizeH="0" baseline="0" dirty="0" smtClean="0">
              <a:ln>
                <a:noFill/>
              </a:ln>
              <a:solidFill>
                <a:schemeClr val="bg1"/>
              </a:solidFill>
              <a:effectLst/>
              <a:latin typeface="Calibri" pitchFamily="32" charset="0"/>
            </a:endParaRPr>
          </a:p>
        </p:txBody>
      </p:sp>
      <p:cxnSp>
        <p:nvCxnSpPr>
          <p:cNvPr id="16" name="Conector recto de flecha 5"/>
          <p:cNvCxnSpPr/>
          <p:nvPr/>
        </p:nvCxnSpPr>
        <p:spPr bwMode="auto">
          <a:xfrm>
            <a:off x="2317496" y="4941168"/>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7" name="16 Rectángulo"/>
          <p:cNvSpPr/>
          <p:nvPr/>
        </p:nvSpPr>
        <p:spPr bwMode="auto">
          <a:xfrm>
            <a:off x="2677536" y="4741113"/>
            <a:ext cx="537976"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err="1" smtClean="0">
                <a:latin typeface="Calibri" pitchFamily="32" charset="0"/>
              </a:rPr>
              <a:t>ana</a:t>
            </a:r>
            <a:endParaRPr kumimoji="0" lang="es-CO" sz="1800" b="0" i="0" u="none" strike="noStrike" cap="none" normalizeH="0" baseline="0" dirty="0" smtClean="0">
              <a:ln>
                <a:noFill/>
              </a:ln>
              <a:solidFill>
                <a:schemeClr val="bg1"/>
              </a:solidFill>
              <a:effectLst/>
              <a:latin typeface="Calibri" pitchFamily="32" charset="0"/>
            </a:endParaRPr>
          </a:p>
        </p:txBody>
      </p:sp>
      <p:cxnSp>
        <p:nvCxnSpPr>
          <p:cNvPr id="18" name="Conector recto de flecha 5"/>
          <p:cNvCxnSpPr/>
          <p:nvPr/>
        </p:nvCxnSpPr>
        <p:spPr bwMode="auto">
          <a:xfrm>
            <a:off x="3215512" y="4964345"/>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0" name="1 CuadroTexto"/>
          <p:cNvSpPr txBox="1">
            <a:spLocks noChangeArrowheads="1"/>
          </p:cNvSpPr>
          <p:nvPr/>
        </p:nvSpPr>
        <p:spPr bwMode="auto">
          <a:xfrm>
            <a:off x="3559548" y="4733088"/>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graphicFrame>
        <p:nvGraphicFramePr>
          <p:cNvPr id="21" name="20 Tabla"/>
          <p:cNvGraphicFramePr>
            <a:graphicFrameLocks noGrp="1"/>
          </p:cNvGraphicFramePr>
          <p:nvPr>
            <p:extLst>
              <p:ext uri="{D42A27DB-BD31-4B8C-83A1-F6EECF244321}">
                <p14:modId xmlns:p14="http://schemas.microsoft.com/office/powerpoint/2010/main" xmlns="" val="3559310954"/>
              </p:ext>
            </p:extLst>
          </p:nvPr>
        </p:nvGraphicFramePr>
        <p:xfrm>
          <a:off x="5568330" y="4794313"/>
          <a:ext cx="599728" cy="1483360"/>
        </p:xfrm>
        <a:graphic>
          <a:graphicData uri="http://schemas.openxmlformats.org/drawingml/2006/table">
            <a:tbl>
              <a:tblPr firstRow="1" bandRow="1">
                <a:tableStyleId>{7DF18680-E054-41AD-8BC1-D1AEF772440D}</a:tableStyleId>
              </a:tblPr>
              <a:tblGrid>
                <a:gridCol w="599728"/>
              </a:tblGrid>
              <a:tr h="370840">
                <a:tc>
                  <a:txBody>
                    <a:bodyPr/>
                    <a:lstStyle/>
                    <a:p>
                      <a:pPr algn="ctr"/>
                      <a:r>
                        <a:rPr lang="es-CO" dirty="0" smtClean="0"/>
                        <a:t>0</a:t>
                      </a:r>
                      <a:endParaRPr lang="es-CO" dirty="0"/>
                    </a:p>
                  </a:txBody>
                  <a:tcPr/>
                </a:tc>
              </a:tr>
              <a:tr h="370840">
                <a:tc>
                  <a:txBody>
                    <a:bodyPr/>
                    <a:lstStyle/>
                    <a:p>
                      <a:pPr algn="ctr"/>
                      <a:r>
                        <a:rPr lang="es-CO" dirty="0" smtClean="0"/>
                        <a:t>1</a:t>
                      </a:r>
                      <a:endParaRPr lang="es-CO" dirty="0"/>
                    </a:p>
                  </a:txBody>
                  <a:tcPr/>
                </a:tc>
              </a:tr>
              <a:tr h="370840">
                <a:tc>
                  <a:txBody>
                    <a:bodyPr/>
                    <a:lstStyle/>
                    <a:p>
                      <a:pPr algn="ctr"/>
                      <a:r>
                        <a:rPr lang="es-CO" dirty="0" smtClean="0"/>
                        <a:t>2</a:t>
                      </a:r>
                      <a:endParaRPr lang="es-CO" dirty="0"/>
                    </a:p>
                  </a:txBody>
                  <a:tcPr/>
                </a:tc>
              </a:tr>
              <a:tr h="370840">
                <a:tc>
                  <a:txBody>
                    <a:bodyPr/>
                    <a:lstStyle/>
                    <a:p>
                      <a:pPr algn="ctr"/>
                      <a:r>
                        <a:rPr lang="es-CO" dirty="0" smtClean="0"/>
                        <a:t>3</a:t>
                      </a:r>
                      <a:endParaRPr lang="es-CO" dirty="0"/>
                    </a:p>
                  </a:txBody>
                  <a:tcPr/>
                </a:tc>
              </a:tr>
            </a:tbl>
          </a:graphicData>
        </a:graphic>
      </p:graphicFrame>
      <p:sp>
        <p:nvSpPr>
          <p:cNvPr id="22" name="21 Rectángulo"/>
          <p:cNvSpPr/>
          <p:nvPr/>
        </p:nvSpPr>
        <p:spPr bwMode="auto">
          <a:xfrm>
            <a:off x="6465335" y="5523954"/>
            <a:ext cx="722670"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pepe</a:t>
            </a:r>
          </a:p>
        </p:txBody>
      </p:sp>
      <p:cxnSp>
        <p:nvCxnSpPr>
          <p:cNvPr id="23" name="Conector recto de flecha 5"/>
          <p:cNvCxnSpPr/>
          <p:nvPr/>
        </p:nvCxnSpPr>
        <p:spPr bwMode="auto">
          <a:xfrm>
            <a:off x="6143914" y="534393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4" name="Conector recto de flecha 5"/>
          <p:cNvCxnSpPr/>
          <p:nvPr/>
        </p:nvCxnSpPr>
        <p:spPr bwMode="auto">
          <a:xfrm>
            <a:off x="6143914" y="606401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5" name="1 CuadroTexto"/>
          <p:cNvSpPr txBox="1">
            <a:spLocks noChangeArrowheads="1"/>
          </p:cNvSpPr>
          <p:nvPr/>
        </p:nvSpPr>
        <p:spPr bwMode="auto">
          <a:xfrm>
            <a:off x="6513732" y="5924064"/>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26" name="1 CuadroTexto"/>
          <p:cNvSpPr txBox="1">
            <a:spLocks noChangeArrowheads="1"/>
          </p:cNvSpPr>
          <p:nvPr/>
        </p:nvSpPr>
        <p:spPr bwMode="auto">
          <a:xfrm>
            <a:off x="6503954" y="5143879"/>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27" name="1 CuadroTexto"/>
          <p:cNvSpPr txBox="1">
            <a:spLocks noChangeArrowheads="1"/>
          </p:cNvSpPr>
          <p:nvPr/>
        </p:nvSpPr>
        <p:spPr bwMode="auto">
          <a:xfrm>
            <a:off x="7357411" y="5543989"/>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sp>
        <p:nvSpPr>
          <p:cNvPr id="28" name="27 Rectángulo"/>
          <p:cNvSpPr/>
          <p:nvPr/>
        </p:nvSpPr>
        <p:spPr bwMode="auto">
          <a:xfrm>
            <a:off x="6398869" y="4795849"/>
            <a:ext cx="749234" cy="3600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err="1" smtClean="0">
                <a:latin typeface="Calibri" pitchFamily="32" charset="0"/>
              </a:rPr>
              <a:t>adel</a:t>
            </a:r>
            <a:endParaRPr kumimoji="0" lang="es-CO" sz="1800" b="0" i="0" u="none" strike="noStrike" cap="none" normalizeH="0" baseline="0" dirty="0" smtClean="0">
              <a:ln>
                <a:noFill/>
              </a:ln>
              <a:solidFill>
                <a:schemeClr val="bg1"/>
              </a:solidFill>
              <a:effectLst/>
              <a:latin typeface="Calibri" pitchFamily="32" charset="0"/>
            </a:endParaRPr>
          </a:p>
        </p:txBody>
      </p:sp>
      <p:cxnSp>
        <p:nvCxnSpPr>
          <p:cNvPr id="30" name="Conector recto de flecha 5"/>
          <p:cNvCxnSpPr/>
          <p:nvPr/>
        </p:nvCxnSpPr>
        <p:spPr bwMode="auto">
          <a:xfrm>
            <a:off x="6153692" y="5703974"/>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1" name="Conector recto de flecha 5"/>
          <p:cNvCxnSpPr/>
          <p:nvPr/>
        </p:nvCxnSpPr>
        <p:spPr bwMode="auto">
          <a:xfrm>
            <a:off x="6153692" y="5060983"/>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2" name="1 CuadroTexto"/>
          <p:cNvSpPr txBox="1">
            <a:spLocks noChangeArrowheads="1"/>
          </p:cNvSpPr>
          <p:nvPr/>
        </p:nvSpPr>
        <p:spPr bwMode="auto">
          <a:xfrm>
            <a:off x="7353734" y="4795849"/>
            <a:ext cx="63437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s-CO" sz="2000" dirty="0" err="1" smtClean="0">
                <a:solidFill>
                  <a:schemeClr val="tx1"/>
                </a:solidFill>
              </a:rPr>
              <a:t>null</a:t>
            </a:r>
            <a:endParaRPr lang="es-CO" sz="2000" dirty="0">
              <a:solidFill>
                <a:schemeClr val="tx1"/>
              </a:solidFill>
            </a:endParaRPr>
          </a:p>
        </p:txBody>
      </p:sp>
      <p:cxnSp>
        <p:nvCxnSpPr>
          <p:cNvPr id="33" name="Conector recto de flecha 5"/>
          <p:cNvCxnSpPr/>
          <p:nvPr/>
        </p:nvCxnSpPr>
        <p:spPr bwMode="auto">
          <a:xfrm>
            <a:off x="7134648" y="4977440"/>
            <a:ext cx="360040" cy="0"/>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extLst>
      <p:ext uri="{BB962C8B-B14F-4D97-AF65-F5344CB8AC3E}">
        <p14:creationId xmlns:p14="http://schemas.microsoft.com/office/powerpoint/2010/main" xmlns="" val="244337738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Implementación  Eliminación en Java </a:t>
            </a:r>
            <a:endParaRPr lang="es-CO" sz="3200" b="1" dirty="0">
              <a:solidFill>
                <a:schemeClr val="tx1"/>
              </a:solidFill>
            </a:endParaRPr>
          </a:p>
        </p:txBody>
      </p:sp>
      <p:sp>
        <p:nvSpPr>
          <p:cNvPr id="5"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Metodo</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boolean</a:t>
            </a:r>
            <a:r>
              <a:rPr lang="es-CO" dirty="0">
                <a:solidFill>
                  <a:schemeClr val="bg2">
                    <a:lumMod val="50000"/>
                  </a:schemeClr>
                </a:solidFill>
                <a:latin typeface="+mn-lt"/>
                <a:cs typeface="Calibri"/>
              </a:rPr>
              <a:t> que retorna true si elimina el dato, y false en caso contrario</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public</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boolean</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eliminarElemento</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int</a:t>
            </a:r>
            <a:r>
              <a:rPr lang="es-CO" dirty="0">
                <a:solidFill>
                  <a:schemeClr val="bg2">
                    <a:lumMod val="50000"/>
                  </a:schemeClr>
                </a:solidFill>
                <a:latin typeface="+mn-lt"/>
                <a:cs typeface="Calibri"/>
              </a:rPr>
              <a:t> dato){</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setPos</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FuncionModulo</a:t>
            </a:r>
            <a:r>
              <a:rPr lang="es-CO" dirty="0">
                <a:solidFill>
                  <a:schemeClr val="bg2">
                    <a:lumMod val="50000"/>
                  </a:schemeClr>
                </a:solidFill>
                <a:latin typeface="+mn-lt"/>
                <a:cs typeface="Calibri"/>
              </a:rPr>
              <a:t>(dato)); //Se aplica la </a:t>
            </a:r>
            <a:r>
              <a:rPr lang="es-CO" dirty="0" err="1">
                <a:solidFill>
                  <a:schemeClr val="bg2">
                    <a:lumMod val="50000"/>
                  </a:schemeClr>
                </a:solidFill>
                <a:latin typeface="+mn-lt"/>
                <a:cs typeface="Calibri"/>
              </a:rPr>
              <a:t>funcion</a:t>
            </a:r>
            <a:r>
              <a:rPr lang="es-CO" dirty="0">
                <a:solidFill>
                  <a:schemeClr val="bg2">
                    <a:lumMod val="50000"/>
                  </a:schemeClr>
                </a:solidFill>
                <a:latin typeface="+mn-lt"/>
                <a:cs typeface="Calibri"/>
              </a:rPr>
              <a:t> modulo</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if</a:t>
            </a:r>
            <a:r>
              <a:rPr lang="es-CO" dirty="0">
                <a:solidFill>
                  <a:schemeClr val="bg2">
                    <a:lumMod val="50000"/>
                  </a:schemeClr>
                </a:solidFill>
                <a:latin typeface="+mn-lt"/>
                <a:cs typeface="Calibri"/>
              </a:rPr>
              <a:t>(pos!=-1){                // si la </a:t>
            </a:r>
            <a:r>
              <a:rPr lang="es-CO" dirty="0" err="1">
                <a:solidFill>
                  <a:schemeClr val="bg2">
                    <a:lumMod val="50000"/>
                  </a:schemeClr>
                </a:solidFill>
                <a:latin typeface="+mn-lt"/>
                <a:cs typeface="Calibri"/>
              </a:rPr>
              <a:t>posicion</a:t>
            </a:r>
            <a:r>
              <a:rPr lang="es-CO" dirty="0">
                <a:solidFill>
                  <a:schemeClr val="bg2">
                    <a:lumMod val="50000"/>
                  </a:schemeClr>
                </a:solidFill>
                <a:latin typeface="+mn-lt"/>
                <a:cs typeface="Calibri"/>
              </a:rPr>
              <a:t> es valida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getTabla</a:t>
            </a:r>
            <a:r>
              <a:rPr lang="es-CO" dirty="0">
                <a:solidFill>
                  <a:schemeClr val="bg2">
                    <a:lumMod val="50000"/>
                  </a:schemeClr>
                </a:solidFill>
                <a:latin typeface="+mn-lt"/>
                <a:cs typeface="Calibri"/>
              </a:rPr>
              <a:t>()[pos].</a:t>
            </a:r>
            <a:r>
              <a:rPr lang="es-CO" dirty="0" err="1">
                <a:solidFill>
                  <a:schemeClr val="bg2">
                    <a:lumMod val="50000"/>
                  </a:schemeClr>
                </a:solidFill>
                <a:latin typeface="+mn-lt"/>
                <a:cs typeface="Calibri"/>
              </a:rPr>
              <a:t>getLis</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eliminarNodo</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getTabla</a:t>
            </a:r>
            <a:r>
              <a:rPr lang="es-CO" dirty="0">
                <a:solidFill>
                  <a:schemeClr val="bg2">
                    <a:lumMod val="50000"/>
                  </a:schemeClr>
                </a:solidFill>
                <a:latin typeface="+mn-lt"/>
                <a:cs typeface="Calibri"/>
              </a:rPr>
              <a:t>()[pos].</a:t>
            </a:r>
            <a:r>
              <a:rPr lang="es-CO" dirty="0" err="1">
                <a:solidFill>
                  <a:schemeClr val="bg2">
                    <a:lumMod val="50000"/>
                  </a:schemeClr>
                </a:solidFill>
                <a:latin typeface="+mn-lt"/>
                <a:cs typeface="Calibri"/>
              </a:rPr>
              <a:t>getLis</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getNodo</a:t>
            </a:r>
            <a:r>
              <a:rPr lang="es-CO" dirty="0">
                <a:solidFill>
                  <a:schemeClr val="bg2">
                    <a:lumMod val="50000"/>
                  </a:schemeClr>
                </a:solidFill>
                <a:latin typeface="+mn-lt"/>
                <a:cs typeface="Calibri"/>
              </a:rPr>
              <a:t>(dato));//Se accede a la lista</a:t>
            </a:r>
          </a:p>
          <a:p>
            <a:pPr lvl="0" algn="just" defTabSz="914400">
              <a:buClrTx/>
              <a:buSzTx/>
              <a:tabLst/>
            </a:pPr>
            <a:r>
              <a:rPr lang="es-CO" dirty="0">
                <a:solidFill>
                  <a:schemeClr val="bg2">
                    <a:lumMod val="50000"/>
                  </a:schemeClr>
                </a:solidFill>
                <a:latin typeface="+mn-lt"/>
                <a:cs typeface="Calibri"/>
              </a:rPr>
              <a:t>                                                     //de la </a:t>
            </a:r>
            <a:r>
              <a:rPr lang="es-CO" dirty="0" err="1">
                <a:solidFill>
                  <a:schemeClr val="bg2">
                    <a:lumMod val="50000"/>
                  </a:schemeClr>
                </a:solidFill>
                <a:latin typeface="+mn-lt"/>
                <a:cs typeface="Calibri"/>
              </a:rPr>
              <a:t>posicion</a:t>
            </a:r>
            <a:r>
              <a:rPr lang="es-CO" dirty="0">
                <a:solidFill>
                  <a:schemeClr val="bg2">
                    <a:lumMod val="50000"/>
                  </a:schemeClr>
                </a:solidFill>
                <a:latin typeface="+mn-lt"/>
                <a:cs typeface="Calibri"/>
              </a:rPr>
              <a:t> indicada y se llama al </a:t>
            </a:r>
            <a:r>
              <a:rPr lang="es-CO" dirty="0" err="1">
                <a:solidFill>
                  <a:schemeClr val="bg2">
                    <a:lumMod val="50000"/>
                  </a:schemeClr>
                </a:solidFill>
                <a:latin typeface="+mn-lt"/>
                <a:cs typeface="Calibri"/>
              </a:rPr>
              <a:t>metodo</a:t>
            </a: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eliminarNodo</a:t>
            </a:r>
            <a:endParaRPr lang="es-CO" dirty="0">
              <a:solidFill>
                <a:schemeClr val="bg2">
                  <a:lumMod val="50000"/>
                </a:schemeClr>
              </a:solidFill>
              <a:latin typeface="+mn-lt"/>
              <a:cs typeface="Calibri"/>
            </a:endParaRP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return</a:t>
            </a:r>
            <a:r>
              <a:rPr lang="es-CO" dirty="0">
                <a:solidFill>
                  <a:schemeClr val="bg2">
                    <a:lumMod val="50000"/>
                  </a:schemeClr>
                </a:solidFill>
                <a:latin typeface="+mn-lt"/>
                <a:cs typeface="Calibri"/>
              </a:rPr>
              <a:t> true;</a:t>
            </a:r>
          </a:p>
          <a:p>
            <a:pPr lvl="0" algn="just" defTabSz="914400">
              <a:buClrTx/>
              <a:buSzTx/>
              <a:tabLst/>
            </a:pPr>
            <a:r>
              <a:rPr lang="es-CO" dirty="0">
                <a:solidFill>
                  <a:schemeClr val="bg2">
                    <a:lumMod val="50000"/>
                  </a:schemeClr>
                </a:solidFill>
                <a:latin typeface="+mn-lt"/>
                <a:cs typeface="Calibri"/>
              </a:rPr>
              <a:t>        }</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else</a:t>
            </a:r>
            <a:r>
              <a:rPr lang="es-CO" dirty="0">
                <a:solidFill>
                  <a:schemeClr val="bg2">
                    <a:lumMod val="50000"/>
                  </a:schemeClr>
                </a:solidFill>
                <a:latin typeface="+mn-lt"/>
                <a:cs typeface="Calibri"/>
              </a:rPr>
              <a:t>{</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JOptionPane.showMessageDialog</a:t>
            </a:r>
            <a:r>
              <a:rPr lang="es-CO" dirty="0">
                <a:solidFill>
                  <a:schemeClr val="bg2">
                    <a:lumMod val="50000"/>
                  </a:schemeClr>
                </a:solidFill>
                <a:latin typeface="+mn-lt"/>
                <a:cs typeface="Calibri"/>
              </a:rPr>
              <a:t>(</a:t>
            </a:r>
            <a:r>
              <a:rPr lang="es-CO" dirty="0" err="1">
                <a:solidFill>
                  <a:schemeClr val="bg2">
                    <a:lumMod val="50000"/>
                  </a:schemeClr>
                </a:solidFill>
                <a:latin typeface="+mn-lt"/>
                <a:cs typeface="Calibri"/>
              </a:rPr>
              <a:t>null</a:t>
            </a:r>
            <a:r>
              <a:rPr lang="es-CO" dirty="0">
                <a:solidFill>
                  <a:schemeClr val="bg2">
                    <a:lumMod val="50000"/>
                  </a:schemeClr>
                </a:solidFill>
                <a:latin typeface="+mn-lt"/>
                <a:cs typeface="Calibri"/>
              </a:rPr>
              <a:t>,"¡No hay tabla, Cree una!");</a:t>
            </a:r>
          </a:p>
          <a:p>
            <a:pPr lvl="0" algn="just" defTabSz="914400">
              <a:buClrTx/>
              <a:buSzTx/>
              <a:tabLst/>
            </a:pPr>
            <a:r>
              <a:rPr lang="es-CO" dirty="0">
                <a:solidFill>
                  <a:schemeClr val="bg2">
                    <a:lumMod val="50000"/>
                  </a:schemeClr>
                </a:solidFill>
                <a:latin typeface="+mn-lt"/>
                <a:cs typeface="Calibri"/>
              </a:rPr>
              <a:t>            </a:t>
            </a:r>
            <a:r>
              <a:rPr lang="es-CO" dirty="0" err="1">
                <a:solidFill>
                  <a:schemeClr val="bg2">
                    <a:lumMod val="50000"/>
                  </a:schemeClr>
                </a:solidFill>
                <a:latin typeface="+mn-lt"/>
                <a:cs typeface="Calibri"/>
              </a:rPr>
              <a:t>return</a:t>
            </a:r>
            <a:r>
              <a:rPr lang="es-CO" dirty="0">
                <a:solidFill>
                  <a:schemeClr val="bg2">
                    <a:lumMod val="50000"/>
                  </a:schemeClr>
                </a:solidFill>
                <a:latin typeface="+mn-lt"/>
                <a:cs typeface="Calibri"/>
              </a:rPr>
              <a:t> false;</a:t>
            </a:r>
          </a:p>
          <a:p>
            <a:pPr lvl="0" algn="just" defTabSz="914400">
              <a:buClrTx/>
              <a:buSzTx/>
              <a:tabLst/>
            </a:pPr>
            <a:r>
              <a:rPr lang="es-CO" dirty="0">
                <a:solidFill>
                  <a:schemeClr val="bg2">
                    <a:lumMod val="50000"/>
                  </a:schemeClr>
                </a:solidFill>
                <a:latin typeface="+mn-lt"/>
                <a:cs typeface="Calibri"/>
              </a:rPr>
              <a:t>        }</a:t>
            </a:r>
          </a:p>
          <a:p>
            <a:pPr lvl="0" algn="just" defTabSz="914400">
              <a:buClrTx/>
              <a:buSzTx/>
              <a:tabLst/>
            </a:pPr>
            <a:r>
              <a:rPr lang="es-CO" dirty="0">
                <a:solidFill>
                  <a:schemeClr val="bg2">
                    <a:lumMod val="50000"/>
                  </a:schemeClr>
                </a:solidFill>
                <a:latin typeface="+mn-lt"/>
                <a:cs typeface="Calibri"/>
              </a:rPr>
              <a:t>    }</a:t>
            </a:r>
            <a:endParaRPr lang="es-CO" dirty="0">
              <a:solidFill>
                <a:schemeClr val="bg2">
                  <a:lumMod val="50000"/>
                </a:schemeClr>
              </a:solidFill>
              <a:latin typeface="+mn-lt"/>
            </a:endParaRPr>
          </a:p>
        </p:txBody>
      </p:sp>
    </p:spTree>
    <p:extLst>
      <p:ext uri="{BB962C8B-B14F-4D97-AF65-F5344CB8AC3E}">
        <p14:creationId xmlns:p14="http://schemas.microsoft.com/office/powerpoint/2010/main" xmlns="" val="4042511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Ventajas</a:t>
            </a:r>
            <a:endParaRPr lang="es-CO" sz="3200" b="1" dirty="0">
              <a:solidFill>
                <a:schemeClr val="tx1"/>
              </a:solidFill>
            </a:endParaRPr>
          </a:p>
        </p:txBody>
      </p:sp>
      <p:sp>
        <p:nvSpPr>
          <p:cNvPr id="2" name="TextBox 1"/>
          <p:cNvSpPr txBox="1"/>
          <p:nvPr/>
        </p:nvSpPr>
        <p:spPr>
          <a:xfrm>
            <a:off x="561242" y="2216273"/>
            <a:ext cx="8161338" cy="1754326"/>
          </a:xfrm>
          <a:prstGeom prst="rect">
            <a:avLst/>
          </a:prstGeom>
        </p:spPr>
        <p:txBody>
          <a:bodyPr rtlCol="0">
            <a:spAutoFit/>
          </a:bodyPr>
          <a:lstStyle/>
          <a:p>
            <a:pPr marL="285750" indent="-285750">
              <a:buFont typeface="Arial" panose="020B0604020202020204" pitchFamily="34" charset="0"/>
              <a:buChar char="•"/>
            </a:pPr>
            <a:r>
              <a:rPr lang="en-US" dirty="0" smtClean="0">
                <a:solidFill>
                  <a:srgbClr val="000000"/>
                </a:solidFill>
                <a:cs typeface="Calibri"/>
              </a:rPr>
              <a:t>En el </a:t>
            </a:r>
            <a:r>
              <a:rPr lang="en-US" dirty="0" err="1" smtClean="0">
                <a:solidFill>
                  <a:srgbClr val="000000"/>
                </a:solidFill>
                <a:cs typeface="Calibri"/>
              </a:rPr>
              <a:t>mejor</a:t>
            </a:r>
            <a:r>
              <a:rPr lang="en-US" dirty="0" smtClean="0">
                <a:solidFill>
                  <a:srgbClr val="000000"/>
                </a:solidFill>
                <a:cs typeface="Calibri"/>
              </a:rPr>
              <a:t> de los </a:t>
            </a:r>
            <a:r>
              <a:rPr lang="en-US" dirty="0" err="1" smtClean="0">
                <a:solidFill>
                  <a:srgbClr val="000000"/>
                </a:solidFill>
                <a:cs typeface="Calibri"/>
              </a:rPr>
              <a:t>casos</a:t>
            </a:r>
            <a:r>
              <a:rPr lang="en-US" dirty="0" smtClean="0">
                <a:solidFill>
                  <a:srgbClr val="000000"/>
                </a:solidFill>
                <a:cs typeface="Calibri"/>
              </a:rPr>
              <a:t> la </a:t>
            </a:r>
            <a:r>
              <a:rPr lang="en-US" dirty="0" err="1" smtClean="0">
                <a:solidFill>
                  <a:srgbClr val="000000"/>
                </a:solidFill>
                <a:cs typeface="Calibri"/>
              </a:rPr>
              <a:t>busqueda</a:t>
            </a:r>
            <a:r>
              <a:rPr lang="en-US" dirty="0" smtClean="0">
                <a:solidFill>
                  <a:srgbClr val="000000"/>
                </a:solidFill>
                <a:cs typeface="Calibri"/>
              </a:rPr>
              <a:t> </a:t>
            </a:r>
            <a:r>
              <a:rPr lang="en-US" dirty="0" err="1" smtClean="0">
                <a:solidFill>
                  <a:srgbClr val="000000"/>
                </a:solidFill>
                <a:cs typeface="Calibri"/>
              </a:rPr>
              <a:t>tiene</a:t>
            </a:r>
            <a:r>
              <a:rPr lang="en-US" dirty="0" smtClean="0">
                <a:solidFill>
                  <a:srgbClr val="000000"/>
                </a:solidFill>
                <a:cs typeface="Calibri"/>
              </a:rPr>
              <a:t> un </a:t>
            </a:r>
            <a:r>
              <a:rPr lang="en-US" dirty="0" err="1" smtClean="0">
                <a:solidFill>
                  <a:srgbClr val="000000"/>
                </a:solidFill>
                <a:cs typeface="Calibri"/>
              </a:rPr>
              <a:t>costo</a:t>
            </a:r>
            <a:r>
              <a:rPr lang="en-US" dirty="0" smtClean="0">
                <a:solidFill>
                  <a:srgbClr val="000000"/>
                </a:solidFill>
                <a:cs typeface="Calibri"/>
              </a:rPr>
              <a:t> </a:t>
            </a:r>
            <a:r>
              <a:rPr lang="en-US" dirty="0" err="1" smtClean="0">
                <a:solidFill>
                  <a:srgbClr val="000000"/>
                </a:solidFill>
                <a:cs typeface="Calibri"/>
              </a:rPr>
              <a:t>constante</a:t>
            </a:r>
            <a:r>
              <a:rPr lang="en-US" dirty="0" smtClean="0">
                <a:solidFill>
                  <a:srgbClr val="000000"/>
                </a:solidFill>
                <a:cs typeface="Calibri"/>
              </a:rPr>
              <a:t> O(1).</a:t>
            </a:r>
          </a:p>
          <a:p>
            <a:pPr marL="285750" indent="-285750">
              <a:buFont typeface="Arial" panose="020B0604020202020204" pitchFamily="34" charset="0"/>
              <a:buChar char="•"/>
            </a:pPr>
            <a:r>
              <a:rPr lang="en-US" dirty="0">
                <a:solidFill>
                  <a:srgbClr val="000000"/>
                </a:solidFill>
                <a:cs typeface="Calibri"/>
              </a:rPr>
              <a:t>En el </a:t>
            </a:r>
            <a:r>
              <a:rPr lang="en-US" dirty="0" err="1" smtClean="0">
                <a:solidFill>
                  <a:srgbClr val="000000"/>
                </a:solidFill>
                <a:cs typeface="Calibri"/>
              </a:rPr>
              <a:t>mejor</a:t>
            </a:r>
            <a:r>
              <a:rPr lang="en-US" dirty="0" smtClean="0">
                <a:solidFill>
                  <a:srgbClr val="000000"/>
                </a:solidFill>
                <a:cs typeface="Calibri"/>
              </a:rPr>
              <a:t> </a:t>
            </a:r>
            <a:r>
              <a:rPr lang="en-US" dirty="0">
                <a:solidFill>
                  <a:srgbClr val="000000"/>
                </a:solidFill>
                <a:cs typeface="Calibri"/>
              </a:rPr>
              <a:t>de los </a:t>
            </a:r>
            <a:r>
              <a:rPr lang="en-US" dirty="0" err="1">
                <a:solidFill>
                  <a:srgbClr val="000000"/>
                </a:solidFill>
                <a:cs typeface="Calibri"/>
              </a:rPr>
              <a:t>casos</a:t>
            </a:r>
            <a:r>
              <a:rPr lang="en-US" dirty="0">
                <a:solidFill>
                  <a:srgbClr val="000000"/>
                </a:solidFill>
                <a:cs typeface="Calibri"/>
              </a:rPr>
              <a:t> la </a:t>
            </a:r>
            <a:r>
              <a:rPr lang="en-US" dirty="0" err="1" smtClean="0">
                <a:solidFill>
                  <a:srgbClr val="000000"/>
                </a:solidFill>
                <a:cs typeface="Calibri"/>
              </a:rPr>
              <a:t>inserción</a:t>
            </a:r>
            <a:r>
              <a:rPr lang="en-US" dirty="0" smtClean="0">
                <a:solidFill>
                  <a:srgbClr val="000000"/>
                </a:solidFill>
                <a:cs typeface="Calibri"/>
              </a:rPr>
              <a:t> </a:t>
            </a:r>
            <a:r>
              <a:rPr lang="en-US" dirty="0" err="1">
                <a:solidFill>
                  <a:srgbClr val="000000"/>
                </a:solidFill>
                <a:cs typeface="Calibri"/>
              </a:rPr>
              <a:t>tiene</a:t>
            </a:r>
            <a:r>
              <a:rPr lang="en-US" dirty="0">
                <a:solidFill>
                  <a:srgbClr val="000000"/>
                </a:solidFill>
                <a:cs typeface="Calibri"/>
              </a:rPr>
              <a:t> un </a:t>
            </a:r>
            <a:r>
              <a:rPr lang="en-US" dirty="0" err="1">
                <a:solidFill>
                  <a:srgbClr val="000000"/>
                </a:solidFill>
                <a:cs typeface="Calibri"/>
              </a:rPr>
              <a:t>costo</a:t>
            </a:r>
            <a:r>
              <a:rPr lang="en-US" dirty="0">
                <a:solidFill>
                  <a:srgbClr val="000000"/>
                </a:solidFill>
                <a:cs typeface="Calibri"/>
              </a:rPr>
              <a:t> </a:t>
            </a:r>
            <a:r>
              <a:rPr lang="en-US" dirty="0" err="1">
                <a:solidFill>
                  <a:srgbClr val="000000"/>
                </a:solidFill>
                <a:cs typeface="Calibri"/>
              </a:rPr>
              <a:t>constante</a:t>
            </a:r>
            <a:r>
              <a:rPr lang="en-US" dirty="0">
                <a:solidFill>
                  <a:srgbClr val="000000"/>
                </a:solidFill>
                <a:cs typeface="Calibri"/>
              </a:rPr>
              <a:t> O(1).</a:t>
            </a:r>
          </a:p>
          <a:p>
            <a:pPr marL="285750" indent="-285750">
              <a:buFont typeface="Arial" panose="020B0604020202020204" pitchFamily="34" charset="0"/>
              <a:buChar char="•"/>
            </a:pPr>
            <a:r>
              <a:rPr lang="en-US" dirty="0">
                <a:solidFill>
                  <a:srgbClr val="000000"/>
                </a:solidFill>
                <a:cs typeface="Calibri"/>
              </a:rPr>
              <a:t>En el </a:t>
            </a:r>
            <a:r>
              <a:rPr lang="en-US" dirty="0" err="1" smtClean="0">
                <a:solidFill>
                  <a:srgbClr val="000000"/>
                </a:solidFill>
                <a:cs typeface="Calibri"/>
              </a:rPr>
              <a:t>mejor</a:t>
            </a:r>
            <a:r>
              <a:rPr lang="en-US" dirty="0" smtClean="0">
                <a:solidFill>
                  <a:srgbClr val="000000"/>
                </a:solidFill>
                <a:cs typeface="Calibri"/>
              </a:rPr>
              <a:t> </a:t>
            </a:r>
            <a:r>
              <a:rPr lang="en-US" dirty="0">
                <a:solidFill>
                  <a:srgbClr val="000000"/>
                </a:solidFill>
                <a:cs typeface="Calibri"/>
              </a:rPr>
              <a:t>de los </a:t>
            </a:r>
            <a:r>
              <a:rPr lang="en-US" dirty="0" err="1">
                <a:solidFill>
                  <a:srgbClr val="000000"/>
                </a:solidFill>
                <a:cs typeface="Calibri"/>
              </a:rPr>
              <a:t>casos</a:t>
            </a:r>
            <a:r>
              <a:rPr lang="en-US" dirty="0">
                <a:solidFill>
                  <a:srgbClr val="000000"/>
                </a:solidFill>
                <a:cs typeface="Calibri"/>
              </a:rPr>
              <a:t> la </a:t>
            </a:r>
            <a:r>
              <a:rPr lang="en-US" dirty="0" err="1" smtClean="0">
                <a:solidFill>
                  <a:srgbClr val="000000"/>
                </a:solidFill>
                <a:cs typeface="Calibri"/>
              </a:rPr>
              <a:t>eliminación</a:t>
            </a:r>
            <a:r>
              <a:rPr lang="en-US" dirty="0" smtClean="0">
                <a:solidFill>
                  <a:srgbClr val="000000"/>
                </a:solidFill>
                <a:cs typeface="Calibri"/>
              </a:rPr>
              <a:t> </a:t>
            </a:r>
            <a:r>
              <a:rPr lang="en-US" dirty="0" err="1">
                <a:solidFill>
                  <a:srgbClr val="000000"/>
                </a:solidFill>
                <a:cs typeface="Calibri"/>
              </a:rPr>
              <a:t>tiene</a:t>
            </a:r>
            <a:r>
              <a:rPr lang="en-US" dirty="0">
                <a:solidFill>
                  <a:srgbClr val="000000"/>
                </a:solidFill>
                <a:cs typeface="Calibri"/>
              </a:rPr>
              <a:t> un </a:t>
            </a:r>
            <a:r>
              <a:rPr lang="en-US" dirty="0" err="1">
                <a:solidFill>
                  <a:srgbClr val="000000"/>
                </a:solidFill>
                <a:cs typeface="Calibri"/>
              </a:rPr>
              <a:t>costo</a:t>
            </a:r>
            <a:r>
              <a:rPr lang="en-US" dirty="0">
                <a:solidFill>
                  <a:srgbClr val="000000"/>
                </a:solidFill>
                <a:cs typeface="Calibri"/>
              </a:rPr>
              <a:t> </a:t>
            </a:r>
            <a:r>
              <a:rPr lang="en-US" dirty="0" err="1">
                <a:solidFill>
                  <a:srgbClr val="000000"/>
                </a:solidFill>
                <a:cs typeface="Calibri"/>
              </a:rPr>
              <a:t>constante</a:t>
            </a:r>
            <a:r>
              <a:rPr lang="en-US" dirty="0">
                <a:solidFill>
                  <a:srgbClr val="000000"/>
                </a:solidFill>
                <a:cs typeface="Calibri"/>
              </a:rPr>
              <a:t> O(1).</a:t>
            </a:r>
          </a:p>
          <a:p>
            <a:pPr marL="285750" indent="-285750">
              <a:buFont typeface="Arial" panose="020B0604020202020204" pitchFamily="34" charset="0"/>
              <a:buChar char="•"/>
            </a:pPr>
            <a:endParaRPr lang="en-US" dirty="0">
              <a:solidFill>
                <a:srgbClr val="000000"/>
              </a:solidFill>
              <a:cs typeface="Calibri"/>
            </a:endParaRPr>
          </a:p>
          <a:p>
            <a:pPr marL="285750" indent="-285750">
              <a:buFont typeface="Arial" panose="020B0604020202020204" pitchFamily="34" charset="0"/>
              <a:buChar char="•"/>
            </a:pPr>
            <a:endParaRPr lang="en-US" dirty="0">
              <a:solidFill>
                <a:srgbClr val="000000"/>
              </a:solidFill>
              <a:cs typeface="Calibri"/>
            </a:endParaRPr>
          </a:p>
          <a:p>
            <a:endParaRPr lang="en-US" dirty="0">
              <a:solidFill>
                <a:srgbClr val="000000"/>
              </a:solidFill>
              <a:cs typeface="Calibri"/>
            </a:endParaRPr>
          </a:p>
        </p:txBody>
      </p:sp>
    </p:spTree>
    <p:extLst>
      <p:ext uri="{BB962C8B-B14F-4D97-AF65-F5344CB8AC3E}">
        <p14:creationId xmlns:p14="http://schemas.microsoft.com/office/powerpoint/2010/main" xmlns="" val="23156195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Desventajas</a:t>
            </a:r>
            <a:endParaRPr lang="es-CO" sz="3200" b="1" dirty="0">
              <a:solidFill>
                <a:schemeClr val="tx1"/>
              </a:solidFill>
            </a:endParaRPr>
          </a:p>
        </p:txBody>
      </p:sp>
      <p:sp>
        <p:nvSpPr>
          <p:cNvPr id="2" name="TextBox 1"/>
          <p:cNvSpPr txBox="1"/>
          <p:nvPr/>
        </p:nvSpPr>
        <p:spPr>
          <a:xfrm>
            <a:off x="561242" y="2216273"/>
            <a:ext cx="8161338" cy="3970318"/>
          </a:xfrm>
          <a:prstGeom prst="rect">
            <a:avLst/>
          </a:prstGeom>
        </p:spPr>
        <p:txBody>
          <a:bodyPr rtlCol="0">
            <a:spAutoFit/>
          </a:bodyPr>
          <a:lstStyle/>
          <a:p>
            <a:pPr marL="285750" indent="-285750">
              <a:buFont typeface="Arial" panose="020B0604020202020204" pitchFamily="34" charset="0"/>
              <a:buChar char="•"/>
            </a:pPr>
            <a:r>
              <a:rPr lang="en-US" dirty="0" smtClean="0">
                <a:solidFill>
                  <a:srgbClr val="000000"/>
                </a:solidFill>
                <a:cs typeface="Calibri"/>
              </a:rPr>
              <a:t>Su </a:t>
            </a:r>
            <a:r>
              <a:rPr lang="en-US" dirty="0" err="1" smtClean="0">
                <a:solidFill>
                  <a:srgbClr val="000000"/>
                </a:solidFill>
                <a:cs typeface="Calibri"/>
              </a:rPr>
              <a:t>utilización</a:t>
            </a:r>
            <a:r>
              <a:rPr lang="en-US" dirty="0" smtClean="0">
                <a:solidFill>
                  <a:srgbClr val="000000"/>
                </a:solidFill>
                <a:cs typeface="Calibri"/>
              </a:rPr>
              <a:t> </a:t>
            </a:r>
            <a:r>
              <a:rPr lang="en-US" dirty="0" err="1" smtClean="0">
                <a:solidFill>
                  <a:srgbClr val="000000"/>
                </a:solidFill>
                <a:cs typeface="Calibri"/>
              </a:rPr>
              <a:t>implica</a:t>
            </a:r>
            <a:r>
              <a:rPr lang="en-US" dirty="0" smtClean="0">
                <a:solidFill>
                  <a:srgbClr val="000000"/>
                </a:solidFill>
                <a:cs typeface="Calibri"/>
              </a:rPr>
              <a:t> el </a:t>
            </a:r>
            <a:r>
              <a:rPr lang="en-US" dirty="0" err="1" smtClean="0">
                <a:solidFill>
                  <a:srgbClr val="000000"/>
                </a:solidFill>
                <a:cs typeface="Calibri"/>
              </a:rPr>
              <a:t>desperdicio</a:t>
            </a:r>
            <a:r>
              <a:rPr lang="en-US" dirty="0" smtClean="0">
                <a:solidFill>
                  <a:srgbClr val="000000"/>
                </a:solidFill>
                <a:cs typeface="Calibri"/>
              </a:rPr>
              <a:t> de </a:t>
            </a:r>
            <a:r>
              <a:rPr lang="en-US" dirty="0" err="1" smtClean="0">
                <a:solidFill>
                  <a:srgbClr val="000000"/>
                </a:solidFill>
                <a:cs typeface="Calibri"/>
              </a:rPr>
              <a:t>memoria</a:t>
            </a:r>
            <a:r>
              <a:rPr lang="en-US" dirty="0" smtClean="0">
                <a:solidFill>
                  <a:srgbClr val="000000"/>
                </a:solidFill>
                <a:cs typeface="Calibri"/>
              </a:rPr>
              <a:t>, </a:t>
            </a:r>
            <a:r>
              <a:rPr lang="en-US" dirty="0" err="1" smtClean="0">
                <a:solidFill>
                  <a:srgbClr val="000000"/>
                </a:solidFill>
                <a:cs typeface="Calibri"/>
              </a:rPr>
              <a:t>debido</a:t>
            </a:r>
            <a:r>
              <a:rPr lang="en-US" dirty="0" smtClean="0">
                <a:solidFill>
                  <a:srgbClr val="000000"/>
                </a:solidFill>
                <a:cs typeface="Calibri"/>
              </a:rPr>
              <a:t> a </a:t>
            </a:r>
            <a:r>
              <a:rPr lang="en-US" dirty="0" err="1" smtClean="0">
                <a:solidFill>
                  <a:srgbClr val="000000"/>
                </a:solidFill>
                <a:cs typeface="Calibri"/>
              </a:rPr>
              <a:t>que</a:t>
            </a:r>
            <a:r>
              <a:rPr lang="en-US" dirty="0" smtClean="0">
                <a:solidFill>
                  <a:srgbClr val="000000"/>
                </a:solidFill>
                <a:cs typeface="Calibri"/>
              </a:rPr>
              <a:t> </a:t>
            </a:r>
            <a:r>
              <a:rPr lang="en-US" dirty="0" err="1" smtClean="0">
                <a:solidFill>
                  <a:srgbClr val="000000"/>
                </a:solidFill>
                <a:cs typeface="Calibri"/>
              </a:rPr>
              <a:t>sacrifica</a:t>
            </a:r>
            <a:r>
              <a:rPr lang="en-US" dirty="0" smtClean="0">
                <a:solidFill>
                  <a:srgbClr val="000000"/>
                </a:solidFill>
                <a:cs typeface="Calibri"/>
              </a:rPr>
              <a:t> el </a:t>
            </a:r>
            <a:r>
              <a:rPr lang="en-US" dirty="0" err="1" smtClean="0">
                <a:solidFill>
                  <a:srgbClr val="000000"/>
                </a:solidFill>
                <a:cs typeface="Calibri"/>
              </a:rPr>
              <a:t>costo</a:t>
            </a:r>
            <a:r>
              <a:rPr lang="en-US" dirty="0" smtClean="0">
                <a:solidFill>
                  <a:srgbClr val="000000"/>
                </a:solidFill>
                <a:cs typeface="Calibri"/>
              </a:rPr>
              <a:t> </a:t>
            </a:r>
            <a:r>
              <a:rPr lang="en-US" dirty="0" err="1" smtClean="0">
                <a:solidFill>
                  <a:srgbClr val="000000"/>
                </a:solidFill>
                <a:cs typeface="Calibri"/>
              </a:rPr>
              <a:t>espacial</a:t>
            </a:r>
            <a:r>
              <a:rPr lang="en-US" dirty="0" smtClean="0">
                <a:solidFill>
                  <a:srgbClr val="000000"/>
                </a:solidFill>
                <a:cs typeface="Calibri"/>
              </a:rPr>
              <a:t> </a:t>
            </a:r>
            <a:r>
              <a:rPr lang="en-US" dirty="0" err="1" smtClean="0">
                <a:solidFill>
                  <a:srgbClr val="000000"/>
                </a:solidFill>
                <a:cs typeface="Calibri"/>
              </a:rPr>
              <a:t>por</a:t>
            </a:r>
            <a:r>
              <a:rPr lang="en-US" dirty="0" smtClean="0">
                <a:solidFill>
                  <a:srgbClr val="000000"/>
                </a:solidFill>
                <a:cs typeface="Calibri"/>
              </a:rPr>
              <a:t> el </a:t>
            </a:r>
            <a:r>
              <a:rPr lang="en-US" dirty="0" err="1" smtClean="0">
                <a:solidFill>
                  <a:srgbClr val="000000"/>
                </a:solidFill>
                <a:cs typeface="Calibri"/>
              </a:rPr>
              <a:t>costo</a:t>
            </a:r>
            <a:r>
              <a:rPr lang="en-US" dirty="0" smtClean="0">
                <a:solidFill>
                  <a:srgbClr val="000000"/>
                </a:solidFill>
                <a:cs typeface="Calibri"/>
              </a:rPr>
              <a:t> </a:t>
            </a:r>
            <a:r>
              <a:rPr lang="en-US" dirty="0" err="1" smtClean="0">
                <a:solidFill>
                  <a:srgbClr val="000000"/>
                </a:solidFill>
                <a:cs typeface="Calibri"/>
              </a:rPr>
              <a:t>algoritmico</a:t>
            </a:r>
            <a:r>
              <a:rPr lang="en-US" dirty="0" smtClean="0">
                <a:solidFill>
                  <a:srgbClr val="000000"/>
                </a:solidFill>
                <a:cs typeface="Calibri"/>
              </a:rPr>
              <a:t>. (Se require de un </a:t>
            </a:r>
            <a:r>
              <a:rPr lang="en-US" dirty="0" err="1" smtClean="0">
                <a:solidFill>
                  <a:srgbClr val="000000"/>
                </a:solidFill>
                <a:cs typeface="Calibri"/>
              </a:rPr>
              <a:t>tamaño</a:t>
            </a:r>
            <a:r>
              <a:rPr lang="en-US" dirty="0" smtClean="0">
                <a:solidFill>
                  <a:srgbClr val="000000"/>
                </a:solidFill>
                <a:cs typeface="Calibri"/>
              </a:rPr>
              <a:t> </a:t>
            </a:r>
            <a:r>
              <a:rPr lang="en-US" dirty="0" err="1" smtClean="0">
                <a:solidFill>
                  <a:srgbClr val="000000"/>
                </a:solidFill>
                <a:cs typeface="Calibri"/>
              </a:rPr>
              <a:t>demasiado</a:t>
            </a:r>
            <a:r>
              <a:rPr lang="en-US" dirty="0" smtClean="0">
                <a:solidFill>
                  <a:srgbClr val="000000"/>
                </a:solidFill>
                <a:cs typeface="Calibri"/>
              </a:rPr>
              <a:t> </a:t>
            </a:r>
            <a:r>
              <a:rPr lang="en-US" dirty="0" err="1" smtClean="0">
                <a:solidFill>
                  <a:srgbClr val="000000"/>
                </a:solidFill>
                <a:cs typeface="Calibri"/>
              </a:rPr>
              <a:t>grande</a:t>
            </a:r>
            <a:r>
              <a:rPr lang="en-US" dirty="0" smtClean="0">
                <a:solidFill>
                  <a:srgbClr val="000000"/>
                </a:solidFill>
                <a:cs typeface="Calibri"/>
              </a:rPr>
              <a:t> para </a:t>
            </a:r>
            <a:r>
              <a:rPr lang="en-US" dirty="0" err="1" smtClean="0">
                <a:solidFill>
                  <a:srgbClr val="000000"/>
                </a:solidFill>
                <a:cs typeface="Calibri"/>
              </a:rPr>
              <a:t>asegurar</a:t>
            </a:r>
            <a:r>
              <a:rPr lang="en-US" dirty="0" smtClean="0">
                <a:solidFill>
                  <a:srgbClr val="000000"/>
                </a:solidFill>
                <a:cs typeface="Calibri"/>
              </a:rPr>
              <a:t> </a:t>
            </a:r>
            <a:r>
              <a:rPr lang="en-US" dirty="0" err="1" smtClean="0">
                <a:solidFill>
                  <a:srgbClr val="000000"/>
                </a:solidFill>
                <a:cs typeface="Calibri"/>
              </a:rPr>
              <a:t>operaciones</a:t>
            </a:r>
            <a:r>
              <a:rPr lang="en-US" dirty="0" smtClean="0">
                <a:solidFill>
                  <a:srgbClr val="000000"/>
                </a:solidFill>
                <a:cs typeface="Calibri"/>
              </a:rPr>
              <a:t> con </a:t>
            </a:r>
            <a:r>
              <a:rPr lang="en-US" dirty="0" err="1" smtClean="0">
                <a:solidFill>
                  <a:srgbClr val="000000"/>
                </a:solidFill>
                <a:cs typeface="Calibri"/>
              </a:rPr>
              <a:t>costo</a:t>
            </a:r>
            <a:r>
              <a:rPr lang="en-US" dirty="0" smtClean="0">
                <a:solidFill>
                  <a:srgbClr val="000000"/>
                </a:solidFill>
                <a:cs typeface="Calibri"/>
              </a:rPr>
              <a:t> </a:t>
            </a:r>
            <a:r>
              <a:rPr lang="en-US" dirty="0" err="1" smtClean="0">
                <a:solidFill>
                  <a:srgbClr val="000000"/>
                </a:solidFill>
                <a:cs typeface="Calibri"/>
              </a:rPr>
              <a:t>constante</a:t>
            </a:r>
            <a:r>
              <a:rPr lang="en-US" dirty="0" smtClean="0">
                <a:solidFill>
                  <a:srgbClr val="000000"/>
                </a:solidFill>
                <a:cs typeface="Calibri"/>
              </a:rPr>
              <a:t>)</a:t>
            </a:r>
          </a:p>
          <a:p>
            <a:endParaRPr lang="en-US" dirty="0" smtClean="0">
              <a:solidFill>
                <a:srgbClr val="000000"/>
              </a:solidFill>
              <a:cs typeface="Calibri"/>
            </a:endParaRPr>
          </a:p>
          <a:p>
            <a:pPr marL="285750" indent="-285750">
              <a:buFont typeface="Arial" panose="020B0604020202020204" pitchFamily="34" charset="0"/>
              <a:buChar char="•"/>
            </a:pPr>
            <a:r>
              <a:rPr lang="en-US" dirty="0" smtClean="0">
                <a:solidFill>
                  <a:srgbClr val="000000"/>
                </a:solidFill>
                <a:cs typeface="Calibri"/>
              </a:rPr>
              <a:t>En </a:t>
            </a:r>
            <a:r>
              <a:rPr lang="en-US" dirty="0" err="1" smtClean="0">
                <a:solidFill>
                  <a:srgbClr val="000000"/>
                </a:solidFill>
                <a:cs typeface="Calibri"/>
              </a:rPr>
              <a:t>una</a:t>
            </a:r>
            <a:r>
              <a:rPr lang="en-US" dirty="0" smtClean="0">
                <a:solidFill>
                  <a:srgbClr val="000000"/>
                </a:solidFill>
                <a:cs typeface="Calibri"/>
              </a:rPr>
              <a:t> </a:t>
            </a:r>
            <a:r>
              <a:rPr lang="en-US" dirty="0" err="1" smtClean="0">
                <a:solidFill>
                  <a:srgbClr val="000000"/>
                </a:solidFill>
                <a:cs typeface="Calibri"/>
              </a:rPr>
              <a:t>implementación</a:t>
            </a:r>
            <a:r>
              <a:rPr lang="en-US" dirty="0" smtClean="0">
                <a:solidFill>
                  <a:srgbClr val="000000"/>
                </a:solidFill>
                <a:cs typeface="Calibri"/>
              </a:rPr>
              <a:t> con </a:t>
            </a:r>
            <a:r>
              <a:rPr lang="en-US" dirty="0" err="1" smtClean="0">
                <a:solidFill>
                  <a:srgbClr val="000000"/>
                </a:solidFill>
                <a:cs typeface="Calibri"/>
              </a:rPr>
              <a:t>encadenamiento</a:t>
            </a:r>
            <a:r>
              <a:rPr lang="en-US" dirty="0" smtClean="0">
                <a:solidFill>
                  <a:srgbClr val="000000"/>
                </a:solidFill>
                <a:cs typeface="Calibri"/>
              </a:rPr>
              <a:t> </a:t>
            </a:r>
            <a:r>
              <a:rPr lang="en-US" dirty="0" err="1" smtClean="0">
                <a:solidFill>
                  <a:srgbClr val="000000"/>
                </a:solidFill>
                <a:cs typeface="Calibri"/>
              </a:rPr>
              <a:t>abierto</a:t>
            </a:r>
            <a:r>
              <a:rPr lang="en-US" dirty="0" smtClean="0">
                <a:solidFill>
                  <a:srgbClr val="000000"/>
                </a:solidFill>
                <a:cs typeface="Calibri"/>
              </a:rPr>
              <a:t> hay </a:t>
            </a:r>
            <a:r>
              <a:rPr lang="en-US" dirty="0" err="1" smtClean="0">
                <a:solidFill>
                  <a:srgbClr val="000000"/>
                </a:solidFill>
                <a:cs typeface="Calibri"/>
              </a:rPr>
              <a:t>dificultad</a:t>
            </a:r>
            <a:r>
              <a:rPr lang="en-US" dirty="0" smtClean="0">
                <a:solidFill>
                  <a:srgbClr val="000000"/>
                </a:solidFill>
                <a:cs typeface="Calibri"/>
              </a:rPr>
              <a:t> al </a:t>
            </a:r>
            <a:r>
              <a:rPr lang="en-US" dirty="0" err="1" smtClean="0">
                <a:solidFill>
                  <a:srgbClr val="000000"/>
                </a:solidFill>
                <a:cs typeface="Calibri"/>
              </a:rPr>
              <a:t>momento</a:t>
            </a:r>
            <a:r>
              <a:rPr lang="en-US" dirty="0" smtClean="0">
                <a:solidFill>
                  <a:srgbClr val="000000"/>
                </a:solidFill>
                <a:cs typeface="Calibri"/>
              </a:rPr>
              <a:t> de </a:t>
            </a:r>
            <a:r>
              <a:rPr lang="en-US" dirty="0" err="1" smtClean="0">
                <a:solidFill>
                  <a:srgbClr val="000000"/>
                </a:solidFill>
                <a:cs typeface="Calibri"/>
              </a:rPr>
              <a:t>recorrer</a:t>
            </a:r>
            <a:r>
              <a:rPr lang="en-US" dirty="0" smtClean="0">
                <a:solidFill>
                  <a:srgbClr val="000000"/>
                </a:solidFill>
                <a:cs typeface="Calibri"/>
              </a:rPr>
              <a:t> </a:t>
            </a:r>
            <a:r>
              <a:rPr lang="en-US" dirty="0" err="1" smtClean="0">
                <a:solidFill>
                  <a:srgbClr val="000000"/>
                </a:solidFill>
                <a:cs typeface="Calibri"/>
              </a:rPr>
              <a:t>toda</a:t>
            </a:r>
            <a:r>
              <a:rPr lang="en-US" dirty="0" smtClean="0">
                <a:solidFill>
                  <a:srgbClr val="000000"/>
                </a:solidFill>
                <a:cs typeface="Calibri"/>
              </a:rPr>
              <a:t> la </a:t>
            </a:r>
            <a:r>
              <a:rPr lang="en-US" dirty="0" err="1" smtClean="0">
                <a:solidFill>
                  <a:srgbClr val="000000"/>
                </a:solidFill>
                <a:cs typeface="Calibri"/>
              </a:rPr>
              <a:t>estructura</a:t>
            </a:r>
            <a:r>
              <a:rPr lang="en-US" dirty="0" smtClean="0">
                <a:solidFill>
                  <a:srgbClr val="000000"/>
                </a:solidFill>
                <a:cs typeface="Calibri"/>
              </a:rPr>
              <a:t> </a:t>
            </a:r>
            <a:r>
              <a:rPr lang="en-US" dirty="0" err="1" smtClean="0">
                <a:solidFill>
                  <a:srgbClr val="000000"/>
                </a:solidFill>
                <a:cs typeface="Calibri"/>
              </a:rPr>
              <a:t>debido</a:t>
            </a:r>
            <a:r>
              <a:rPr lang="en-US" dirty="0" smtClean="0">
                <a:solidFill>
                  <a:srgbClr val="000000"/>
                </a:solidFill>
                <a:cs typeface="Calibri"/>
              </a:rPr>
              <a:t> a </a:t>
            </a:r>
            <a:r>
              <a:rPr lang="en-US" dirty="0" err="1" smtClean="0">
                <a:solidFill>
                  <a:srgbClr val="000000"/>
                </a:solidFill>
                <a:cs typeface="Calibri"/>
              </a:rPr>
              <a:t>que</a:t>
            </a:r>
            <a:r>
              <a:rPr lang="en-US" dirty="0" smtClean="0">
                <a:solidFill>
                  <a:srgbClr val="000000"/>
                </a:solidFill>
                <a:cs typeface="Calibri"/>
              </a:rPr>
              <a:t> se </a:t>
            </a:r>
            <a:r>
              <a:rPr lang="en-US" dirty="0" err="1" smtClean="0">
                <a:solidFill>
                  <a:srgbClr val="000000"/>
                </a:solidFill>
                <a:cs typeface="Calibri"/>
              </a:rPr>
              <a:t>utilizan</a:t>
            </a:r>
            <a:r>
              <a:rPr lang="en-US" dirty="0" smtClean="0">
                <a:solidFill>
                  <a:srgbClr val="000000"/>
                </a:solidFill>
                <a:cs typeface="Calibri"/>
              </a:rPr>
              <a:t> </a:t>
            </a:r>
            <a:r>
              <a:rPr lang="en-US" dirty="0" err="1" smtClean="0">
                <a:solidFill>
                  <a:srgbClr val="000000"/>
                </a:solidFill>
                <a:cs typeface="Calibri"/>
              </a:rPr>
              <a:t>listas</a:t>
            </a:r>
            <a:r>
              <a:rPr lang="en-US" dirty="0" smtClean="0">
                <a:solidFill>
                  <a:srgbClr val="000000"/>
                </a:solidFill>
                <a:cs typeface="Calibri"/>
              </a:rPr>
              <a:t>.</a:t>
            </a:r>
          </a:p>
          <a:p>
            <a:endParaRPr lang="en-US" dirty="0" smtClean="0">
              <a:solidFill>
                <a:srgbClr val="000000"/>
              </a:solidFill>
              <a:cs typeface="Calibri"/>
            </a:endParaRPr>
          </a:p>
          <a:p>
            <a:pPr marL="285750" indent="-285750">
              <a:buFont typeface="Arial" panose="020B0604020202020204" pitchFamily="34" charset="0"/>
              <a:buChar char="•"/>
            </a:pPr>
            <a:r>
              <a:rPr lang="en-US" dirty="0" smtClean="0">
                <a:solidFill>
                  <a:srgbClr val="000000"/>
                </a:solidFill>
                <a:cs typeface="Calibri"/>
              </a:rPr>
              <a:t>No se </a:t>
            </a:r>
            <a:r>
              <a:rPr lang="en-US" dirty="0" err="1" smtClean="0">
                <a:solidFill>
                  <a:srgbClr val="000000"/>
                </a:solidFill>
                <a:cs typeface="Calibri"/>
              </a:rPr>
              <a:t>pueden</a:t>
            </a:r>
            <a:r>
              <a:rPr lang="en-US" dirty="0" smtClean="0">
                <a:solidFill>
                  <a:srgbClr val="000000"/>
                </a:solidFill>
                <a:cs typeface="Calibri"/>
              </a:rPr>
              <a:t> </a:t>
            </a:r>
            <a:r>
              <a:rPr lang="en-US" dirty="0" err="1" smtClean="0">
                <a:solidFill>
                  <a:srgbClr val="000000"/>
                </a:solidFill>
                <a:cs typeface="Calibri"/>
              </a:rPr>
              <a:t>ordenar</a:t>
            </a:r>
            <a:r>
              <a:rPr lang="en-US" dirty="0" smtClean="0">
                <a:solidFill>
                  <a:srgbClr val="000000"/>
                </a:solidFill>
                <a:cs typeface="Calibri"/>
              </a:rPr>
              <a:t> los </a:t>
            </a:r>
            <a:r>
              <a:rPr lang="en-US" dirty="0" err="1" smtClean="0">
                <a:solidFill>
                  <a:srgbClr val="000000"/>
                </a:solidFill>
                <a:cs typeface="Calibri"/>
              </a:rPr>
              <a:t>datos</a:t>
            </a:r>
            <a:r>
              <a:rPr lang="en-US" dirty="0" smtClean="0">
                <a:solidFill>
                  <a:srgbClr val="000000"/>
                </a:solidFill>
                <a:cs typeface="Calibri"/>
              </a:rPr>
              <a:t> </a:t>
            </a:r>
            <a:r>
              <a:rPr lang="en-US" dirty="0" err="1" smtClean="0">
                <a:solidFill>
                  <a:srgbClr val="000000"/>
                </a:solidFill>
                <a:cs typeface="Calibri"/>
              </a:rPr>
              <a:t>dentro</a:t>
            </a:r>
            <a:r>
              <a:rPr lang="en-US" dirty="0" smtClean="0">
                <a:solidFill>
                  <a:srgbClr val="000000"/>
                </a:solidFill>
                <a:cs typeface="Calibri"/>
              </a:rPr>
              <a:t> de la </a:t>
            </a:r>
            <a:r>
              <a:rPr lang="en-US" dirty="0" err="1" smtClean="0">
                <a:solidFill>
                  <a:srgbClr val="000000"/>
                </a:solidFill>
                <a:cs typeface="Calibri"/>
              </a:rPr>
              <a:t>estructura</a:t>
            </a:r>
            <a:r>
              <a:rPr lang="en-US" dirty="0" smtClean="0">
                <a:solidFill>
                  <a:srgbClr val="000000"/>
                </a:solidFill>
                <a:cs typeface="Calibri"/>
              </a:rPr>
              <a:t>.</a:t>
            </a:r>
          </a:p>
          <a:p>
            <a:endParaRPr lang="en-US" dirty="0" smtClean="0">
              <a:solidFill>
                <a:srgbClr val="000000"/>
              </a:solidFill>
              <a:cs typeface="Calibri"/>
            </a:endParaRPr>
          </a:p>
          <a:p>
            <a:pPr marL="285750" indent="-285750">
              <a:buFont typeface="Arial" panose="020B0604020202020204" pitchFamily="34" charset="0"/>
              <a:buChar char="•"/>
            </a:pPr>
            <a:r>
              <a:rPr lang="en-US" dirty="0" smtClean="0">
                <a:solidFill>
                  <a:srgbClr val="000000"/>
                </a:solidFill>
                <a:cs typeface="Calibri"/>
              </a:rPr>
              <a:t>En el </a:t>
            </a:r>
            <a:r>
              <a:rPr lang="en-US" dirty="0" err="1" smtClean="0">
                <a:solidFill>
                  <a:srgbClr val="000000"/>
                </a:solidFill>
                <a:cs typeface="Calibri"/>
              </a:rPr>
              <a:t>caso</a:t>
            </a:r>
            <a:r>
              <a:rPr lang="en-US" dirty="0" smtClean="0">
                <a:solidFill>
                  <a:srgbClr val="000000"/>
                </a:solidFill>
                <a:cs typeface="Calibri"/>
              </a:rPr>
              <a:t> del hashing </a:t>
            </a:r>
            <a:r>
              <a:rPr lang="en-US" dirty="0" err="1" smtClean="0">
                <a:solidFill>
                  <a:srgbClr val="000000"/>
                </a:solidFill>
                <a:cs typeface="Calibri"/>
              </a:rPr>
              <a:t>cerrado</a:t>
            </a:r>
            <a:r>
              <a:rPr lang="en-US" dirty="0" smtClean="0">
                <a:solidFill>
                  <a:srgbClr val="000000"/>
                </a:solidFill>
                <a:cs typeface="Calibri"/>
              </a:rPr>
              <a:t> </a:t>
            </a:r>
            <a:r>
              <a:rPr lang="en-US" dirty="0" err="1" smtClean="0">
                <a:solidFill>
                  <a:srgbClr val="000000"/>
                </a:solidFill>
                <a:cs typeface="Calibri"/>
              </a:rPr>
              <a:t>si</a:t>
            </a:r>
            <a:r>
              <a:rPr lang="en-US" dirty="0" smtClean="0">
                <a:solidFill>
                  <a:srgbClr val="000000"/>
                </a:solidFill>
                <a:cs typeface="Calibri"/>
              </a:rPr>
              <a:t> </a:t>
            </a:r>
            <a:r>
              <a:rPr lang="en-US" dirty="0" err="1" smtClean="0">
                <a:solidFill>
                  <a:srgbClr val="000000"/>
                </a:solidFill>
                <a:cs typeface="Calibri"/>
              </a:rPr>
              <a:t>llega</a:t>
            </a:r>
            <a:r>
              <a:rPr lang="en-US" dirty="0" smtClean="0">
                <a:solidFill>
                  <a:srgbClr val="000000"/>
                </a:solidFill>
                <a:cs typeface="Calibri"/>
              </a:rPr>
              <a:t> a </a:t>
            </a:r>
            <a:r>
              <a:rPr lang="en-US" dirty="0" err="1" smtClean="0">
                <a:solidFill>
                  <a:srgbClr val="000000"/>
                </a:solidFill>
                <a:cs typeface="Calibri"/>
              </a:rPr>
              <a:t>llenarse</a:t>
            </a:r>
            <a:r>
              <a:rPr lang="en-US" dirty="0" smtClean="0">
                <a:solidFill>
                  <a:srgbClr val="000000"/>
                </a:solidFill>
                <a:cs typeface="Calibri"/>
              </a:rPr>
              <a:t> la </a:t>
            </a:r>
            <a:r>
              <a:rPr lang="en-US" dirty="0" err="1" smtClean="0">
                <a:solidFill>
                  <a:srgbClr val="000000"/>
                </a:solidFill>
                <a:cs typeface="Calibri"/>
              </a:rPr>
              <a:t>tabla</a:t>
            </a:r>
            <a:r>
              <a:rPr lang="en-US" dirty="0" smtClean="0">
                <a:solidFill>
                  <a:srgbClr val="000000"/>
                </a:solidFill>
                <a:cs typeface="Calibri"/>
              </a:rPr>
              <a:t> se </a:t>
            </a:r>
            <a:r>
              <a:rPr lang="en-US" dirty="0" err="1" smtClean="0">
                <a:solidFill>
                  <a:srgbClr val="000000"/>
                </a:solidFill>
                <a:cs typeface="Calibri"/>
              </a:rPr>
              <a:t>debe</a:t>
            </a:r>
            <a:r>
              <a:rPr lang="en-US" dirty="0" smtClean="0">
                <a:solidFill>
                  <a:srgbClr val="000000"/>
                </a:solidFill>
                <a:cs typeface="Calibri"/>
              </a:rPr>
              <a:t> </a:t>
            </a:r>
            <a:r>
              <a:rPr lang="en-US" dirty="0" err="1" smtClean="0">
                <a:solidFill>
                  <a:srgbClr val="000000"/>
                </a:solidFill>
                <a:cs typeface="Calibri"/>
              </a:rPr>
              <a:t>reampliar</a:t>
            </a:r>
            <a:r>
              <a:rPr lang="en-US" dirty="0" smtClean="0">
                <a:solidFill>
                  <a:srgbClr val="000000"/>
                </a:solidFill>
                <a:cs typeface="Calibri"/>
              </a:rPr>
              <a:t> el </a:t>
            </a:r>
            <a:r>
              <a:rPr lang="en-US" dirty="0" err="1" smtClean="0">
                <a:solidFill>
                  <a:srgbClr val="000000"/>
                </a:solidFill>
                <a:cs typeface="Calibri"/>
              </a:rPr>
              <a:t>tamaño</a:t>
            </a:r>
            <a:r>
              <a:rPr lang="en-US" dirty="0" smtClean="0">
                <a:solidFill>
                  <a:srgbClr val="000000"/>
                </a:solidFill>
                <a:cs typeface="Calibri"/>
              </a:rPr>
              <a:t>, </a:t>
            </a:r>
            <a:r>
              <a:rPr lang="en-US" dirty="0" err="1" smtClean="0">
                <a:solidFill>
                  <a:srgbClr val="000000"/>
                </a:solidFill>
                <a:cs typeface="Calibri"/>
              </a:rPr>
              <a:t>siendo</a:t>
            </a:r>
            <a:r>
              <a:rPr lang="en-US" dirty="0" smtClean="0">
                <a:solidFill>
                  <a:srgbClr val="000000"/>
                </a:solidFill>
                <a:cs typeface="Calibri"/>
              </a:rPr>
              <a:t> </a:t>
            </a:r>
            <a:r>
              <a:rPr lang="en-US" dirty="0" err="1" smtClean="0">
                <a:solidFill>
                  <a:srgbClr val="000000"/>
                </a:solidFill>
                <a:cs typeface="Calibri"/>
              </a:rPr>
              <a:t>este</a:t>
            </a:r>
            <a:r>
              <a:rPr lang="en-US" dirty="0" smtClean="0">
                <a:solidFill>
                  <a:srgbClr val="000000"/>
                </a:solidFill>
                <a:cs typeface="Calibri"/>
              </a:rPr>
              <a:t> </a:t>
            </a:r>
            <a:r>
              <a:rPr lang="en-US" dirty="0" err="1" smtClean="0">
                <a:solidFill>
                  <a:srgbClr val="000000"/>
                </a:solidFill>
                <a:cs typeface="Calibri"/>
              </a:rPr>
              <a:t>proceso</a:t>
            </a:r>
            <a:r>
              <a:rPr lang="en-US" dirty="0" smtClean="0">
                <a:solidFill>
                  <a:srgbClr val="000000"/>
                </a:solidFill>
                <a:cs typeface="Calibri"/>
              </a:rPr>
              <a:t> </a:t>
            </a:r>
            <a:r>
              <a:rPr lang="en-US" dirty="0" err="1" smtClean="0">
                <a:solidFill>
                  <a:srgbClr val="000000"/>
                </a:solidFill>
                <a:cs typeface="Calibri"/>
              </a:rPr>
              <a:t>una</a:t>
            </a:r>
            <a:r>
              <a:rPr lang="en-US" dirty="0" smtClean="0">
                <a:solidFill>
                  <a:srgbClr val="000000"/>
                </a:solidFill>
                <a:cs typeface="Calibri"/>
              </a:rPr>
              <a:t> </a:t>
            </a:r>
            <a:r>
              <a:rPr lang="en-US" dirty="0" err="1" smtClean="0">
                <a:solidFill>
                  <a:srgbClr val="000000"/>
                </a:solidFill>
                <a:cs typeface="Calibri"/>
              </a:rPr>
              <a:t>operación</a:t>
            </a:r>
            <a:r>
              <a:rPr lang="en-US" dirty="0" smtClean="0">
                <a:solidFill>
                  <a:srgbClr val="000000"/>
                </a:solidFill>
                <a:cs typeface="Calibri"/>
              </a:rPr>
              <a:t> </a:t>
            </a:r>
            <a:r>
              <a:rPr lang="en-US" dirty="0" err="1" smtClean="0">
                <a:solidFill>
                  <a:srgbClr val="000000"/>
                </a:solidFill>
                <a:cs typeface="Calibri"/>
              </a:rPr>
              <a:t>costosa</a:t>
            </a:r>
            <a:r>
              <a:rPr lang="en-US" dirty="0" smtClean="0">
                <a:solidFill>
                  <a:srgbClr val="000000"/>
                </a:solidFill>
                <a:cs typeface="Calibri"/>
              </a:rPr>
              <a:t>. </a:t>
            </a:r>
          </a:p>
          <a:p>
            <a:pPr marL="285750" indent="-285750">
              <a:buFont typeface="Arial" panose="020B0604020202020204" pitchFamily="34" charset="0"/>
              <a:buChar char="•"/>
            </a:pPr>
            <a:endParaRPr lang="en-US" dirty="0">
              <a:solidFill>
                <a:srgbClr val="000000"/>
              </a:solidFill>
              <a:cs typeface="Calibri"/>
            </a:endParaRPr>
          </a:p>
          <a:p>
            <a:pPr marL="285750" indent="-285750">
              <a:buFont typeface="Arial" panose="020B0604020202020204" pitchFamily="34" charset="0"/>
              <a:buChar char="•"/>
            </a:pPr>
            <a:endParaRPr lang="en-US" dirty="0">
              <a:solidFill>
                <a:srgbClr val="000000"/>
              </a:solidFill>
              <a:cs typeface="Calibri"/>
            </a:endParaRPr>
          </a:p>
          <a:p>
            <a:endParaRPr lang="en-US" dirty="0">
              <a:solidFill>
                <a:srgbClr val="000000"/>
              </a:solidFill>
              <a:cs typeface="Calibri"/>
            </a:endParaRPr>
          </a:p>
        </p:txBody>
      </p:sp>
    </p:spTree>
    <p:extLst>
      <p:ext uri="{BB962C8B-B14F-4D97-AF65-F5344CB8AC3E}">
        <p14:creationId xmlns:p14="http://schemas.microsoft.com/office/powerpoint/2010/main" xmlns="" val="392406774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Aplicaciones</a:t>
            </a:r>
            <a:endParaRPr lang="es-CO" sz="3200" b="1" dirty="0">
              <a:solidFill>
                <a:schemeClr val="tx1"/>
              </a:solidFill>
            </a:endParaRPr>
          </a:p>
        </p:txBody>
      </p:sp>
      <p:sp>
        <p:nvSpPr>
          <p:cNvPr id="2" name="TextBox 1"/>
          <p:cNvSpPr txBox="1"/>
          <p:nvPr/>
        </p:nvSpPr>
        <p:spPr>
          <a:xfrm>
            <a:off x="561242" y="2216273"/>
            <a:ext cx="8161338" cy="923330"/>
          </a:xfrm>
          <a:prstGeom prst="rect">
            <a:avLst/>
          </a:prstGeom>
        </p:spPr>
        <p:txBody>
          <a:bodyPr rtlCol="0">
            <a:spAutoFit/>
          </a:bodyPr>
          <a:lstStyle/>
          <a:p>
            <a:pPr marL="285750" indent="-285750">
              <a:buFont typeface="Arial" panose="020B0604020202020204" pitchFamily="34" charset="0"/>
              <a:buChar char="•"/>
            </a:pPr>
            <a:r>
              <a:rPr lang="en-US" dirty="0" smtClean="0">
                <a:solidFill>
                  <a:srgbClr val="000000"/>
                </a:solidFill>
                <a:cs typeface="Calibri"/>
              </a:rPr>
              <a:t>Se </a:t>
            </a:r>
            <a:r>
              <a:rPr lang="es-CO" dirty="0" smtClean="0">
                <a:solidFill>
                  <a:srgbClr val="000000"/>
                </a:solidFill>
                <a:cs typeface="Calibri"/>
              </a:rPr>
              <a:t>utilizan</a:t>
            </a:r>
            <a:r>
              <a:rPr lang="en-US" dirty="0" smtClean="0">
                <a:solidFill>
                  <a:srgbClr val="000000"/>
                </a:solidFill>
                <a:cs typeface="Calibri"/>
              </a:rPr>
              <a:t> en los </a:t>
            </a:r>
            <a:r>
              <a:rPr lang="en-US" dirty="0" err="1" smtClean="0">
                <a:solidFill>
                  <a:srgbClr val="000000"/>
                </a:solidFill>
                <a:cs typeface="Calibri"/>
              </a:rPr>
              <a:t>compiladores</a:t>
            </a:r>
            <a:r>
              <a:rPr lang="en-US" dirty="0" smtClean="0">
                <a:solidFill>
                  <a:srgbClr val="000000"/>
                </a:solidFill>
                <a:cs typeface="Calibri"/>
              </a:rPr>
              <a:t> </a:t>
            </a:r>
            <a:r>
              <a:rPr lang="en-US" dirty="0" err="1" smtClean="0">
                <a:solidFill>
                  <a:srgbClr val="000000"/>
                </a:solidFill>
                <a:cs typeface="Calibri"/>
              </a:rPr>
              <a:t>cuando</a:t>
            </a:r>
            <a:r>
              <a:rPr lang="en-US" dirty="0" smtClean="0">
                <a:solidFill>
                  <a:srgbClr val="000000"/>
                </a:solidFill>
                <a:cs typeface="Calibri"/>
              </a:rPr>
              <a:t> </a:t>
            </a:r>
            <a:r>
              <a:rPr lang="en-US" dirty="0" err="1" smtClean="0">
                <a:solidFill>
                  <a:srgbClr val="000000"/>
                </a:solidFill>
                <a:cs typeface="Calibri"/>
              </a:rPr>
              <a:t>guarda</a:t>
            </a:r>
            <a:r>
              <a:rPr lang="en-US" dirty="0" smtClean="0">
                <a:solidFill>
                  <a:srgbClr val="000000"/>
                </a:solidFill>
                <a:cs typeface="Calibri"/>
              </a:rPr>
              <a:t> los </a:t>
            </a:r>
            <a:r>
              <a:rPr lang="en-US" dirty="0" err="1" smtClean="0">
                <a:solidFill>
                  <a:srgbClr val="000000"/>
                </a:solidFill>
                <a:cs typeface="Calibri"/>
              </a:rPr>
              <a:t>identificadores</a:t>
            </a:r>
            <a:r>
              <a:rPr lang="en-US" dirty="0" smtClean="0">
                <a:solidFill>
                  <a:srgbClr val="000000"/>
                </a:solidFill>
                <a:cs typeface="Calibri"/>
              </a:rPr>
              <a:t> de un </a:t>
            </a:r>
            <a:r>
              <a:rPr lang="en-US" dirty="0" err="1" smtClean="0">
                <a:solidFill>
                  <a:srgbClr val="000000"/>
                </a:solidFill>
                <a:cs typeface="Calibri"/>
              </a:rPr>
              <a:t>programa</a:t>
            </a:r>
            <a:r>
              <a:rPr lang="en-US" dirty="0" smtClean="0">
                <a:solidFill>
                  <a:srgbClr val="000000"/>
                </a:solidFill>
                <a:cs typeface="Calibri"/>
              </a:rPr>
              <a:t>.</a:t>
            </a:r>
          </a:p>
          <a:p>
            <a:pPr marL="285750" indent="-285750">
              <a:buFont typeface="Arial" panose="020B0604020202020204" pitchFamily="34" charset="0"/>
              <a:buChar char="•"/>
            </a:pPr>
            <a:r>
              <a:rPr lang="en-US" dirty="0" smtClean="0">
                <a:solidFill>
                  <a:srgbClr val="000000"/>
                </a:solidFill>
                <a:cs typeface="Calibri"/>
              </a:rPr>
              <a:t>Se </a:t>
            </a:r>
            <a:r>
              <a:rPr lang="en-US" dirty="0" err="1" smtClean="0">
                <a:solidFill>
                  <a:srgbClr val="000000"/>
                </a:solidFill>
                <a:cs typeface="Calibri"/>
              </a:rPr>
              <a:t>utiliza</a:t>
            </a:r>
            <a:r>
              <a:rPr lang="en-US" dirty="0" smtClean="0">
                <a:solidFill>
                  <a:srgbClr val="000000"/>
                </a:solidFill>
                <a:cs typeface="Calibri"/>
              </a:rPr>
              <a:t> en </a:t>
            </a:r>
            <a:r>
              <a:rPr lang="en-US" dirty="0" err="1" smtClean="0">
                <a:solidFill>
                  <a:srgbClr val="000000"/>
                </a:solidFill>
                <a:cs typeface="Calibri"/>
              </a:rPr>
              <a:t>criptografía</a:t>
            </a:r>
            <a:r>
              <a:rPr lang="en-US" dirty="0" smtClean="0">
                <a:solidFill>
                  <a:srgbClr val="000000"/>
                </a:solidFill>
                <a:cs typeface="Calibri"/>
              </a:rPr>
              <a:t>, </a:t>
            </a:r>
            <a:r>
              <a:rPr lang="en-US" dirty="0" err="1" smtClean="0">
                <a:solidFill>
                  <a:srgbClr val="000000"/>
                </a:solidFill>
                <a:cs typeface="Calibri"/>
              </a:rPr>
              <a:t>donde</a:t>
            </a:r>
            <a:r>
              <a:rPr lang="en-US" dirty="0" smtClean="0">
                <a:solidFill>
                  <a:srgbClr val="000000"/>
                </a:solidFill>
                <a:cs typeface="Calibri"/>
              </a:rPr>
              <a:t> se </a:t>
            </a:r>
            <a:r>
              <a:rPr lang="en-US" dirty="0" err="1" smtClean="0">
                <a:solidFill>
                  <a:srgbClr val="000000"/>
                </a:solidFill>
                <a:cs typeface="Calibri"/>
              </a:rPr>
              <a:t>destacan</a:t>
            </a:r>
            <a:r>
              <a:rPr lang="en-US" dirty="0" smtClean="0">
                <a:solidFill>
                  <a:srgbClr val="000000"/>
                </a:solidFill>
                <a:cs typeface="Calibri"/>
              </a:rPr>
              <a:t> </a:t>
            </a:r>
            <a:r>
              <a:rPr lang="en-US" dirty="0" err="1" smtClean="0">
                <a:solidFill>
                  <a:srgbClr val="000000"/>
                </a:solidFill>
                <a:cs typeface="Calibri"/>
              </a:rPr>
              <a:t>las</a:t>
            </a:r>
            <a:r>
              <a:rPr lang="en-US" dirty="0" smtClean="0">
                <a:solidFill>
                  <a:srgbClr val="000000"/>
                </a:solidFill>
                <a:cs typeface="Calibri"/>
              </a:rPr>
              <a:t> </a:t>
            </a:r>
            <a:r>
              <a:rPr lang="en-US" dirty="0" err="1" smtClean="0">
                <a:solidFill>
                  <a:srgbClr val="000000"/>
                </a:solidFill>
                <a:cs typeface="Calibri"/>
              </a:rPr>
              <a:t>firmas</a:t>
            </a:r>
            <a:r>
              <a:rPr lang="en-US" dirty="0" smtClean="0">
                <a:solidFill>
                  <a:srgbClr val="000000"/>
                </a:solidFill>
                <a:cs typeface="Calibri"/>
              </a:rPr>
              <a:t> </a:t>
            </a:r>
            <a:r>
              <a:rPr lang="en-US" dirty="0" err="1" smtClean="0">
                <a:solidFill>
                  <a:srgbClr val="000000"/>
                </a:solidFill>
                <a:cs typeface="Calibri"/>
              </a:rPr>
              <a:t>digitales</a:t>
            </a:r>
            <a:r>
              <a:rPr lang="en-US" dirty="0" smtClean="0">
                <a:solidFill>
                  <a:srgbClr val="000000"/>
                </a:solidFill>
                <a:cs typeface="Calibri"/>
              </a:rPr>
              <a:t>.</a:t>
            </a:r>
            <a:endParaRPr lang="en-US" dirty="0">
              <a:solidFill>
                <a:srgbClr val="000000"/>
              </a:solidFill>
              <a:cs typeface="Calibri"/>
            </a:endParaRPr>
          </a:p>
          <a:p>
            <a:endParaRPr lang="en-US" dirty="0">
              <a:solidFill>
                <a:srgbClr val="000000"/>
              </a:solidFill>
              <a:cs typeface="Calibri"/>
            </a:endParaRPr>
          </a:p>
        </p:txBody>
      </p:sp>
    </p:spTree>
    <p:extLst>
      <p:ext uri="{BB962C8B-B14F-4D97-AF65-F5344CB8AC3E}">
        <p14:creationId xmlns:p14="http://schemas.microsoft.com/office/powerpoint/2010/main" xmlns="" val="21575805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Simulador</a:t>
            </a:r>
            <a:endParaRPr lang="es-CO" sz="3200" b="1" dirty="0">
              <a:solidFill>
                <a:schemeClr val="tx1"/>
              </a:solidFill>
            </a:endParaRPr>
          </a:p>
        </p:txBody>
      </p:sp>
      <p:sp>
        <p:nvSpPr>
          <p:cNvPr id="2" name="TextBox 1"/>
          <p:cNvSpPr txBox="1"/>
          <p:nvPr/>
        </p:nvSpPr>
        <p:spPr>
          <a:xfrm>
            <a:off x="561242" y="1556792"/>
            <a:ext cx="8161338" cy="369332"/>
          </a:xfrm>
          <a:prstGeom prst="rect">
            <a:avLst/>
          </a:prstGeom>
        </p:spPr>
        <p:txBody>
          <a:bodyPr rtlCol="0">
            <a:spAutoFit/>
          </a:bodyPr>
          <a:lstStyle/>
          <a:p>
            <a:r>
              <a:rPr lang="en-US" dirty="0">
                <a:solidFill>
                  <a:srgbClr val="000000"/>
                </a:solidFill>
                <a:cs typeface="Calibri"/>
              </a:rPr>
              <a:t>http://www.cse.unt.edu/~</a:t>
            </a:r>
            <a:r>
              <a:rPr lang="en-US" dirty="0" smtClean="0">
                <a:solidFill>
                  <a:srgbClr val="000000"/>
                </a:solidFill>
                <a:cs typeface="Calibri"/>
              </a:rPr>
              <a:t>donr/courses/2050/HashSimulator/hashsim.cgi</a:t>
            </a:r>
            <a:endParaRPr lang="en-US" dirty="0">
              <a:solidFill>
                <a:srgbClr val="000000"/>
              </a:solidFill>
              <a:cs typeface="Calibri"/>
            </a:endParaRPr>
          </a:p>
        </p:txBody>
      </p:sp>
      <p:sp>
        <p:nvSpPr>
          <p:cNvPr id="5" name="TextBox 1"/>
          <p:cNvSpPr txBox="1"/>
          <p:nvPr/>
        </p:nvSpPr>
        <p:spPr>
          <a:xfrm>
            <a:off x="574890" y="2852936"/>
            <a:ext cx="8161338" cy="369332"/>
          </a:xfrm>
          <a:prstGeom prst="rect">
            <a:avLst/>
          </a:prstGeom>
        </p:spPr>
        <p:txBody>
          <a:bodyPr rtlCol="0">
            <a:spAutoFit/>
          </a:bodyPr>
          <a:lstStyle/>
          <a:p>
            <a:r>
              <a:rPr lang="en-US" dirty="0">
                <a:solidFill>
                  <a:srgbClr val="000000"/>
                </a:solidFill>
                <a:cs typeface="Calibri"/>
              </a:rPr>
              <a:t>http://db.tt/9Va8X7Z9</a:t>
            </a:r>
          </a:p>
        </p:txBody>
      </p:sp>
      <p:sp>
        <p:nvSpPr>
          <p:cNvPr id="6" name="1 CuadroTexto"/>
          <p:cNvSpPr txBox="1">
            <a:spLocks noChangeArrowheads="1"/>
          </p:cNvSpPr>
          <p:nvPr/>
        </p:nvSpPr>
        <p:spPr bwMode="auto">
          <a:xfrm>
            <a:off x="467544" y="2204864"/>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cs typeface="Calibri"/>
              </a:rPr>
              <a:t>Proyecto en </a:t>
            </a:r>
            <a:r>
              <a:rPr lang="es-CO" sz="3200" b="1" dirty="0" err="1" smtClean="0">
                <a:solidFill>
                  <a:schemeClr val="tx1"/>
                </a:solidFill>
                <a:cs typeface="Calibri"/>
              </a:rPr>
              <a:t>Netbeans</a:t>
            </a:r>
            <a:r>
              <a:rPr lang="es-CO" sz="3200" b="1" dirty="0" smtClean="0">
                <a:solidFill>
                  <a:schemeClr val="tx1"/>
                </a:solidFill>
                <a:cs typeface="Calibri"/>
              </a:rPr>
              <a:t> </a:t>
            </a:r>
            <a:endParaRPr lang="es-CO" sz="3200" b="1" dirty="0">
              <a:solidFill>
                <a:schemeClr val="tx1"/>
              </a:solidFill>
            </a:endParaRPr>
          </a:p>
        </p:txBody>
      </p:sp>
      <p:sp>
        <p:nvSpPr>
          <p:cNvPr id="7" name="1 CuadroTexto"/>
          <p:cNvSpPr txBox="1">
            <a:spLocks noChangeArrowheads="1"/>
          </p:cNvSpPr>
          <p:nvPr/>
        </p:nvSpPr>
        <p:spPr bwMode="auto">
          <a:xfrm>
            <a:off x="467544" y="3356992"/>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a:solidFill>
                  <a:schemeClr val="tx1"/>
                </a:solidFill>
                <a:cs typeface="Calibri"/>
              </a:rPr>
              <a:t>Diapositivas </a:t>
            </a:r>
            <a:endParaRPr lang="es-CO" sz="3200" b="1" dirty="0">
              <a:solidFill>
                <a:schemeClr val="tx1"/>
              </a:solidFill>
            </a:endParaRPr>
          </a:p>
        </p:txBody>
      </p:sp>
      <p:sp>
        <p:nvSpPr>
          <p:cNvPr id="8" name="TextBox 1"/>
          <p:cNvSpPr txBox="1"/>
          <p:nvPr/>
        </p:nvSpPr>
        <p:spPr>
          <a:xfrm>
            <a:off x="611560" y="4067780"/>
            <a:ext cx="8161338" cy="369332"/>
          </a:xfrm>
          <a:prstGeom prst="rect">
            <a:avLst/>
          </a:prstGeom>
        </p:spPr>
        <p:txBody>
          <a:bodyPr rtlCol="0">
            <a:spAutoFit/>
          </a:bodyPr>
          <a:lstStyle/>
          <a:p>
            <a:pPr algn="just"/>
            <a:r>
              <a:rPr lang="es-CO" dirty="0">
                <a:solidFill>
                  <a:schemeClr val="tx1"/>
                </a:solidFill>
                <a:cs typeface="Calibri"/>
              </a:rPr>
              <a:t>http://db.tt/LJQNKh74</a:t>
            </a:r>
            <a:endParaRPr lang="es-CO" dirty="0">
              <a:solidFill>
                <a:schemeClr val="tx1"/>
              </a:solidFill>
            </a:endParaRPr>
          </a:p>
        </p:txBody>
      </p:sp>
    </p:spTree>
    <p:extLst>
      <p:ext uri="{BB962C8B-B14F-4D97-AF65-F5344CB8AC3E}">
        <p14:creationId xmlns:p14="http://schemas.microsoft.com/office/powerpoint/2010/main" xmlns="" val="20445443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1781175" y="3665538"/>
            <a:ext cx="5761038" cy="463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2400" b="1">
                <a:solidFill>
                  <a:srgbClr val="000000"/>
                </a:solidFill>
                <a:ea typeface="Verdana" panose="020B0604030504040204" pitchFamily="34" charset="0"/>
                <a:cs typeface="Verdana" panose="020B0604030504040204" pitchFamily="34" charset="0"/>
              </a:rPr>
              <a:t>Gracias por su atención</a:t>
            </a:r>
          </a:p>
        </p:txBody>
      </p:sp>
      <p:sp>
        <p:nvSpPr>
          <p:cNvPr id="12291" name="Text Box 2"/>
          <p:cNvSpPr txBox="1">
            <a:spLocks noChangeArrowheads="1"/>
          </p:cNvSpPr>
          <p:nvPr/>
        </p:nvSpPr>
        <p:spPr bwMode="auto">
          <a:xfrm>
            <a:off x="5220072" y="4409861"/>
            <a:ext cx="3798937"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1400" b="1" dirty="0">
                <a:solidFill>
                  <a:schemeClr val="tx1"/>
                </a:solidFill>
                <a:latin typeface="Trebuchet MS" panose="020B0603020202020204" pitchFamily="34" charset="0"/>
                <a:ea typeface="Verdana" panose="020B0604030504040204" pitchFamily="34" charset="0"/>
                <a:cs typeface="Verdana" panose="020B0604030504040204" pitchFamily="34" charset="0"/>
              </a:rPr>
              <a:t>Email: </a:t>
            </a:r>
            <a:r>
              <a:rPr lang="es-CO" sz="1400" b="1" dirty="0" smtClean="0">
                <a:solidFill>
                  <a:schemeClr val="tx1"/>
                </a:solidFill>
                <a:latin typeface="Trebuchet MS" panose="020B0603020202020204" pitchFamily="34" charset="0"/>
                <a:ea typeface="Verdana" panose="020B0604030504040204" pitchFamily="34" charset="0"/>
                <a:cs typeface="Verdana" panose="020B0604030504040204" pitchFamily="34" charset="0"/>
              </a:rPr>
              <a:t>arjc13@gmail.com</a:t>
            </a:r>
            <a:endParaRPr lang="es-CO" sz="1400" b="1" dirty="0">
              <a:solidFill>
                <a:schemeClr val="tx1"/>
              </a:solidFill>
              <a:latin typeface="Trebuchet MS" panose="020B0603020202020204" pitchFamily="34" charset="0"/>
              <a:ea typeface="Verdana" panose="020B0604030504040204" pitchFamily="34" charset="0"/>
              <a:cs typeface="Verdana" panose="020B0604030504040204" pitchFamily="34" charset="0"/>
            </a:endParaRPr>
          </a:p>
        </p:txBody>
      </p:sp>
      <p:sp>
        <p:nvSpPr>
          <p:cNvPr id="12292" name="Text Box 3"/>
          <p:cNvSpPr txBox="1">
            <a:spLocks noChangeArrowheads="1"/>
          </p:cNvSpPr>
          <p:nvPr/>
        </p:nvSpPr>
        <p:spPr bwMode="auto">
          <a:xfrm>
            <a:off x="35098" y="4292600"/>
            <a:ext cx="597706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2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Andrés Rene Jerez Camargo</a:t>
            </a:r>
            <a:endParaRPr lang="es-CO" sz="2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293" name="Text Box 4"/>
          <p:cNvSpPr txBox="1">
            <a:spLocks noChangeArrowheads="1"/>
          </p:cNvSpPr>
          <p:nvPr/>
        </p:nvSpPr>
        <p:spPr bwMode="auto">
          <a:xfrm>
            <a:off x="1781175" y="6237288"/>
            <a:ext cx="5761038"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1400" b="1" smtClean="0">
                <a:solidFill>
                  <a:srgbClr val="000000"/>
                </a:solidFill>
                <a:latin typeface="Trebuchet MS" panose="020B0603020202020204" pitchFamily="34" charset="0"/>
                <a:ea typeface="Verdana" panose="020B0604030504040204" pitchFamily="34" charset="0"/>
                <a:cs typeface="Verdana" panose="020B0604030504040204" pitchFamily="34" charset="0"/>
              </a:rPr>
              <a:t>23-07-2013</a:t>
            </a:r>
            <a:endParaRPr lang="es-CO" sz="14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 Box 3"/>
          <p:cNvSpPr txBox="1">
            <a:spLocks noChangeArrowheads="1"/>
          </p:cNvSpPr>
          <p:nvPr/>
        </p:nvSpPr>
        <p:spPr bwMode="auto">
          <a:xfrm>
            <a:off x="35496" y="4797152"/>
            <a:ext cx="5976664"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2000" b="1" dirty="0">
                <a:solidFill>
                  <a:srgbClr val="000000"/>
                </a:solidFill>
                <a:latin typeface="Verdana" panose="020B0604030504040204" pitchFamily="34" charset="0"/>
                <a:ea typeface="Verdana" panose="020B0604030504040204" pitchFamily="34" charset="0"/>
                <a:cs typeface="Verdana" panose="020B0604030504040204" pitchFamily="34" charset="0"/>
              </a:rPr>
              <a:t>Yeison Jair </a:t>
            </a:r>
            <a:r>
              <a:rPr lang="es-CO" sz="2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Vargas Flórez</a:t>
            </a:r>
            <a:endParaRPr lang="es-CO" sz="2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 Box 2"/>
          <p:cNvSpPr txBox="1">
            <a:spLocks noChangeArrowheads="1"/>
          </p:cNvSpPr>
          <p:nvPr/>
        </p:nvSpPr>
        <p:spPr bwMode="auto">
          <a:xfrm>
            <a:off x="5220072" y="4869160"/>
            <a:ext cx="3798937"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algn="ctr" eaLnBrk="1" hangingPunct="1">
              <a:buClrTx/>
              <a:buFontTx/>
              <a:buNone/>
            </a:pPr>
            <a:r>
              <a:rPr lang="es-CO" sz="1400" b="1" dirty="0">
                <a:solidFill>
                  <a:schemeClr val="tx1"/>
                </a:solidFill>
                <a:latin typeface="Trebuchet MS" panose="020B0603020202020204" pitchFamily="34" charset="0"/>
                <a:ea typeface="Verdana" panose="020B0604030504040204" pitchFamily="34" charset="0"/>
                <a:cs typeface="Verdana" panose="020B0604030504040204" pitchFamily="34" charset="0"/>
              </a:rPr>
              <a:t>Email: yei558@gmail.com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dirty="0"/>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Hash</a:t>
            </a:r>
            <a:endParaRPr lang="es-CO" sz="3200" b="1" dirty="0">
              <a:solidFill>
                <a:schemeClr val="tx1"/>
              </a:solidFill>
            </a:endParaRPr>
          </a:p>
        </p:txBody>
      </p:sp>
      <p:sp>
        <p:nvSpPr>
          <p:cNvPr id="4"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defTabSz="914400">
              <a:buClrTx/>
              <a:buSzTx/>
              <a:tabLst/>
            </a:pPr>
            <a:r>
              <a:rPr lang="es-CO" sz="2400" dirty="0" smtClean="0">
                <a:solidFill>
                  <a:schemeClr val="bg2">
                    <a:lumMod val="50000"/>
                  </a:schemeClr>
                </a:solidFill>
                <a:latin typeface="+mn-lt"/>
              </a:rPr>
              <a:t>El hash o </a:t>
            </a:r>
            <a:r>
              <a:rPr lang="es-CO" sz="2400" dirty="0" err="1" smtClean="0">
                <a:solidFill>
                  <a:schemeClr val="bg2">
                    <a:lumMod val="50000"/>
                  </a:schemeClr>
                </a:solidFill>
                <a:latin typeface="+mn-lt"/>
              </a:rPr>
              <a:t>hashing</a:t>
            </a:r>
            <a:r>
              <a:rPr lang="es-CO" sz="2400" dirty="0" smtClean="0">
                <a:solidFill>
                  <a:schemeClr val="bg2">
                    <a:lumMod val="50000"/>
                  </a:schemeClr>
                </a:solidFill>
                <a:latin typeface="+mn-lt"/>
              </a:rPr>
              <a:t> consiste en convertir determinada información en otra a partir de una función o un método de </a:t>
            </a:r>
            <a:r>
              <a:rPr lang="es-CO" sz="2400" dirty="0" err="1" smtClean="0">
                <a:solidFill>
                  <a:schemeClr val="bg2">
                    <a:lumMod val="50000"/>
                  </a:schemeClr>
                </a:solidFill>
                <a:latin typeface="+mn-lt"/>
              </a:rPr>
              <a:t>encriptamiento</a:t>
            </a:r>
            <a:r>
              <a:rPr lang="es-CO" sz="2400" dirty="0" smtClean="0">
                <a:solidFill>
                  <a:schemeClr val="bg2">
                    <a:lumMod val="50000"/>
                  </a:schemeClr>
                </a:solidFill>
                <a:latin typeface="+mn-lt"/>
              </a:rPr>
              <a:t>, de esta manera se expresa la información de otra manera o se expresa con una clave, el método o función de </a:t>
            </a:r>
            <a:r>
              <a:rPr lang="es-CO" sz="2400" dirty="0" err="1" smtClean="0">
                <a:solidFill>
                  <a:schemeClr val="bg2">
                    <a:lumMod val="50000"/>
                  </a:schemeClr>
                </a:solidFill>
                <a:latin typeface="+mn-lt"/>
              </a:rPr>
              <a:t>encriptamiento</a:t>
            </a:r>
            <a:r>
              <a:rPr lang="es-CO" sz="2400" dirty="0">
                <a:solidFill>
                  <a:schemeClr val="bg2">
                    <a:lumMod val="50000"/>
                  </a:schemeClr>
                </a:solidFill>
                <a:latin typeface="+mn-lt"/>
              </a:rPr>
              <a:t> </a:t>
            </a:r>
            <a:r>
              <a:rPr lang="es-CO" sz="2400" dirty="0" smtClean="0">
                <a:solidFill>
                  <a:schemeClr val="bg2">
                    <a:lumMod val="50000"/>
                  </a:schemeClr>
                </a:solidFill>
                <a:latin typeface="+mn-lt"/>
              </a:rPr>
              <a:t>es unidireccional, es fácil aplicar la función hash pero no se puede revertir , es decir no se puede a partir de la clave llegar a la información original, al menos que se conozca la función o método.</a:t>
            </a:r>
            <a:endParaRPr lang="es-CO" sz="2400" dirty="0">
              <a:solidFill>
                <a:schemeClr val="bg2">
                  <a:lumMod val="50000"/>
                </a:schemeClr>
              </a:solidFill>
              <a:latin typeface="+mn-lt"/>
            </a:endParaRPr>
          </a:p>
        </p:txBody>
      </p:sp>
    </p:spTree>
    <p:extLst>
      <p:ext uri="{BB962C8B-B14F-4D97-AF65-F5344CB8AC3E}">
        <p14:creationId xmlns:p14="http://schemas.microsoft.com/office/powerpoint/2010/main" xmlns="" val="32212830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5536" y="3285235"/>
            <a:ext cx="941065" cy="1295893"/>
          </a:xfrm>
          <a:prstGeom prst="rect">
            <a:avLst/>
          </a:prstGeom>
        </p:spPr>
      </p:pic>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Hash</a:t>
            </a:r>
            <a:endParaRPr lang="es-CO" sz="3200" b="1" dirty="0">
              <a:solidFill>
                <a:schemeClr val="tx1"/>
              </a:solidFill>
            </a:endParaRPr>
          </a:p>
        </p:txBody>
      </p:sp>
      <p:graphicFrame>
        <p:nvGraphicFramePr>
          <p:cNvPr id="2" name="Tabla 1"/>
          <p:cNvGraphicFramePr>
            <a:graphicFrameLocks noGrp="1"/>
          </p:cNvGraphicFramePr>
          <p:nvPr>
            <p:extLst>
              <p:ext uri="{D42A27DB-BD31-4B8C-83A1-F6EECF244321}">
                <p14:modId xmlns:p14="http://schemas.microsoft.com/office/powerpoint/2010/main" xmlns="" val="1940995817"/>
              </p:ext>
            </p:extLst>
          </p:nvPr>
        </p:nvGraphicFramePr>
        <p:xfrm>
          <a:off x="1331640" y="2060848"/>
          <a:ext cx="6096000" cy="579120"/>
        </p:xfrm>
        <a:graphic>
          <a:graphicData uri="http://schemas.openxmlformats.org/drawingml/2006/table">
            <a:tbl>
              <a:tblPr firstRow="1" bandRow="1">
                <a:tableStyleId>{5C22544A-7EE6-4342-B048-85BDC9FD1C3A}</a:tableStyleId>
              </a:tblPr>
              <a:tblGrid>
                <a:gridCol w="762000"/>
                <a:gridCol w="762000"/>
                <a:gridCol w="762000"/>
                <a:gridCol w="762000"/>
                <a:gridCol w="762000"/>
                <a:gridCol w="762000"/>
                <a:gridCol w="762000"/>
                <a:gridCol w="762000"/>
              </a:tblGrid>
              <a:tr h="514856">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r>
            </a:tbl>
          </a:graphicData>
        </a:graphic>
      </p:graphicFrame>
      <p:sp>
        <p:nvSpPr>
          <p:cNvPr id="3" name="CuadroTexto 2"/>
          <p:cNvSpPr txBox="1"/>
          <p:nvPr/>
        </p:nvSpPr>
        <p:spPr>
          <a:xfrm>
            <a:off x="1547664" y="2708920"/>
            <a:ext cx="288032" cy="369332"/>
          </a:xfrm>
          <a:prstGeom prst="rect">
            <a:avLst/>
          </a:prstGeom>
          <a:noFill/>
        </p:spPr>
        <p:txBody>
          <a:bodyPr wrap="square" rtlCol="0">
            <a:spAutoFit/>
          </a:bodyPr>
          <a:lstStyle/>
          <a:p>
            <a:r>
              <a:rPr lang="es-CO" dirty="0" smtClean="0">
                <a:solidFill>
                  <a:schemeClr val="tx1"/>
                </a:solidFill>
              </a:rPr>
              <a:t>0</a:t>
            </a:r>
            <a:endParaRPr lang="es-CO" dirty="0">
              <a:solidFill>
                <a:schemeClr val="tx1"/>
              </a:solidFill>
            </a:endParaRPr>
          </a:p>
        </p:txBody>
      </p:sp>
      <p:sp>
        <p:nvSpPr>
          <p:cNvPr id="7" name="CuadroTexto 6"/>
          <p:cNvSpPr txBox="1"/>
          <p:nvPr/>
        </p:nvSpPr>
        <p:spPr>
          <a:xfrm>
            <a:off x="2267744" y="2708920"/>
            <a:ext cx="288032" cy="369332"/>
          </a:xfrm>
          <a:prstGeom prst="rect">
            <a:avLst/>
          </a:prstGeom>
          <a:noFill/>
        </p:spPr>
        <p:txBody>
          <a:bodyPr wrap="square" rtlCol="0">
            <a:spAutoFit/>
          </a:bodyPr>
          <a:lstStyle/>
          <a:p>
            <a:r>
              <a:rPr lang="es-CO" dirty="0" smtClean="0">
                <a:solidFill>
                  <a:schemeClr val="tx1"/>
                </a:solidFill>
              </a:rPr>
              <a:t>1</a:t>
            </a:r>
            <a:endParaRPr lang="es-CO" dirty="0">
              <a:solidFill>
                <a:schemeClr val="tx1"/>
              </a:solidFill>
            </a:endParaRPr>
          </a:p>
        </p:txBody>
      </p:sp>
      <p:sp>
        <p:nvSpPr>
          <p:cNvPr id="8" name="CuadroTexto 7"/>
          <p:cNvSpPr txBox="1"/>
          <p:nvPr/>
        </p:nvSpPr>
        <p:spPr>
          <a:xfrm>
            <a:off x="3059832" y="2699628"/>
            <a:ext cx="288032" cy="369332"/>
          </a:xfrm>
          <a:prstGeom prst="rect">
            <a:avLst/>
          </a:prstGeom>
          <a:noFill/>
        </p:spPr>
        <p:txBody>
          <a:bodyPr wrap="square" rtlCol="0">
            <a:spAutoFit/>
          </a:bodyPr>
          <a:lstStyle/>
          <a:p>
            <a:r>
              <a:rPr lang="es-CO" dirty="0">
                <a:solidFill>
                  <a:schemeClr val="tx1"/>
                </a:solidFill>
              </a:rPr>
              <a:t>2</a:t>
            </a:r>
          </a:p>
        </p:txBody>
      </p:sp>
      <p:sp>
        <p:nvSpPr>
          <p:cNvPr id="9" name="CuadroTexto 8"/>
          <p:cNvSpPr txBox="1"/>
          <p:nvPr/>
        </p:nvSpPr>
        <p:spPr>
          <a:xfrm>
            <a:off x="3851920" y="2708920"/>
            <a:ext cx="288032" cy="369332"/>
          </a:xfrm>
          <a:prstGeom prst="rect">
            <a:avLst/>
          </a:prstGeom>
          <a:noFill/>
        </p:spPr>
        <p:txBody>
          <a:bodyPr wrap="square" rtlCol="0">
            <a:spAutoFit/>
          </a:bodyPr>
          <a:lstStyle/>
          <a:p>
            <a:r>
              <a:rPr lang="es-CO" dirty="0">
                <a:solidFill>
                  <a:schemeClr val="tx1"/>
                </a:solidFill>
              </a:rPr>
              <a:t>3</a:t>
            </a:r>
          </a:p>
        </p:txBody>
      </p:sp>
      <p:sp>
        <p:nvSpPr>
          <p:cNvPr id="10" name="CuadroTexto 9"/>
          <p:cNvSpPr txBox="1"/>
          <p:nvPr/>
        </p:nvSpPr>
        <p:spPr>
          <a:xfrm>
            <a:off x="4572000" y="2708920"/>
            <a:ext cx="288032" cy="369332"/>
          </a:xfrm>
          <a:prstGeom prst="rect">
            <a:avLst/>
          </a:prstGeom>
          <a:noFill/>
        </p:spPr>
        <p:txBody>
          <a:bodyPr wrap="square" rtlCol="0">
            <a:spAutoFit/>
          </a:bodyPr>
          <a:lstStyle/>
          <a:p>
            <a:r>
              <a:rPr lang="es-CO" dirty="0">
                <a:solidFill>
                  <a:schemeClr val="tx1"/>
                </a:solidFill>
              </a:rPr>
              <a:t>4</a:t>
            </a:r>
          </a:p>
        </p:txBody>
      </p:sp>
      <p:sp>
        <p:nvSpPr>
          <p:cNvPr id="11" name="CuadroTexto 10"/>
          <p:cNvSpPr txBox="1"/>
          <p:nvPr/>
        </p:nvSpPr>
        <p:spPr>
          <a:xfrm>
            <a:off x="5364088" y="2708920"/>
            <a:ext cx="288032" cy="369332"/>
          </a:xfrm>
          <a:prstGeom prst="rect">
            <a:avLst/>
          </a:prstGeom>
          <a:noFill/>
        </p:spPr>
        <p:txBody>
          <a:bodyPr wrap="square" rtlCol="0">
            <a:spAutoFit/>
          </a:bodyPr>
          <a:lstStyle/>
          <a:p>
            <a:r>
              <a:rPr lang="es-CO" dirty="0">
                <a:solidFill>
                  <a:schemeClr val="tx1"/>
                </a:solidFill>
              </a:rPr>
              <a:t>5</a:t>
            </a:r>
          </a:p>
        </p:txBody>
      </p:sp>
      <p:sp>
        <p:nvSpPr>
          <p:cNvPr id="12" name="CuadroTexto 11"/>
          <p:cNvSpPr txBox="1"/>
          <p:nvPr/>
        </p:nvSpPr>
        <p:spPr>
          <a:xfrm>
            <a:off x="6156176" y="2708920"/>
            <a:ext cx="288032" cy="369332"/>
          </a:xfrm>
          <a:prstGeom prst="rect">
            <a:avLst/>
          </a:prstGeom>
          <a:noFill/>
        </p:spPr>
        <p:txBody>
          <a:bodyPr wrap="square" rtlCol="0">
            <a:spAutoFit/>
          </a:bodyPr>
          <a:lstStyle/>
          <a:p>
            <a:r>
              <a:rPr lang="es-CO" dirty="0">
                <a:solidFill>
                  <a:schemeClr val="tx1"/>
                </a:solidFill>
              </a:rPr>
              <a:t>6</a:t>
            </a:r>
          </a:p>
        </p:txBody>
      </p:sp>
      <p:sp>
        <p:nvSpPr>
          <p:cNvPr id="13" name="CuadroTexto 12"/>
          <p:cNvSpPr txBox="1"/>
          <p:nvPr/>
        </p:nvSpPr>
        <p:spPr>
          <a:xfrm>
            <a:off x="6876256" y="2708920"/>
            <a:ext cx="288032" cy="369332"/>
          </a:xfrm>
          <a:prstGeom prst="rect">
            <a:avLst/>
          </a:prstGeom>
          <a:noFill/>
        </p:spPr>
        <p:txBody>
          <a:bodyPr wrap="square" rtlCol="0">
            <a:spAutoFit/>
          </a:bodyPr>
          <a:lstStyle/>
          <a:p>
            <a:r>
              <a:rPr lang="es-CO" dirty="0" smtClean="0">
                <a:solidFill>
                  <a:schemeClr val="tx1"/>
                </a:solidFill>
              </a:rPr>
              <a:t>7</a:t>
            </a:r>
            <a:endParaRPr lang="es-CO" dirty="0">
              <a:solidFill>
                <a:schemeClr val="tx1"/>
              </a:solidFill>
            </a:endParaRPr>
          </a:p>
        </p:txBody>
      </p:sp>
      <p:sp>
        <p:nvSpPr>
          <p:cNvPr id="15" name="CuadroTexto 14"/>
          <p:cNvSpPr txBox="1"/>
          <p:nvPr/>
        </p:nvSpPr>
        <p:spPr>
          <a:xfrm>
            <a:off x="467544" y="2987660"/>
            <a:ext cx="758565" cy="369332"/>
          </a:xfrm>
          <a:prstGeom prst="rect">
            <a:avLst/>
          </a:prstGeom>
          <a:noFill/>
        </p:spPr>
        <p:txBody>
          <a:bodyPr wrap="square" rtlCol="0">
            <a:spAutoFit/>
          </a:bodyPr>
          <a:lstStyle/>
          <a:p>
            <a:r>
              <a:rPr lang="es-CO" dirty="0" smtClean="0">
                <a:solidFill>
                  <a:schemeClr val="tx1"/>
                </a:solidFill>
              </a:rPr>
              <a:t>Juan</a:t>
            </a:r>
            <a:endParaRPr lang="es-CO" dirty="0">
              <a:solidFill>
                <a:schemeClr val="tx1"/>
              </a:solidFill>
            </a:endParaRPr>
          </a:p>
        </p:txBody>
      </p:sp>
      <p:graphicFrame>
        <p:nvGraphicFramePr>
          <p:cNvPr id="16" name="Tabla 15"/>
          <p:cNvGraphicFramePr>
            <a:graphicFrameLocks noGrp="1"/>
          </p:cNvGraphicFramePr>
          <p:nvPr>
            <p:extLst>
              <p:ext uri="{D42A27DB-BD31-4B8C-83A1-F6EECF244321}">
                <p14:modId xmlns:p14="http://schemas.microsoft.com/office/powerpoint/2010/main" xmlns="" val="1712563168"/>
              </p:ext>
            </p:extLst>
          </p:nvPr>
        </p:nvGraphicFramePr>
        <p:xfrm>
          <a:off x="1331640" y="5010120"/>
          <a:ext cx="6096000" cy="579120"/>
        </p:xfrm>
        <a:graphic>
          <a:graphicData uri="http://schemas.openxmlformats.org/drawingml/2006/table">
            <a:tbl>
              <a:tblPr firstRow="1" bandRow="1">
                <a:tableStyleId>{5C22544A-7EE6-4342-B048-85BDC9FD1C3A}</a:tableStyleId>
              </a:tblPr>
              <a:tblGrid>
                <a:gridCol w="762000"/>
                <a:gridCol w="762000"/>
                <a:gridCol w="762000"/>
                <a:gridCol w="762000"/>
                <a:gridCol w="762000"/>
                <a:gridCol w="762000"/>
                <a:gridCol w="762000"/>
                <a:gridCol w="762000"/>
              </a:tblGrid>
              <a:tr h="514856">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c>
                  <a:txBody>
                    <a:bodyPr/>
                    <a:lstStyle/>
                    <a:p>
                      <a:pPr algn="ctr"/>
                      <a:r>
                        <a:rPr lang="es-CO" sz="3200" u="none" dirty="0" smtClean="0"/>
                        <a:t>?</a:t>
                      </a:r>
                      <a:endParaRPr lang="es-CO" sz="3200" u="none" dirty="0"/>
                    </a:p>
                  </a:txBody>
                  <a:tcPr anchor="ctr"/>
                </a:tc>
              </a:tr>
            </a:tbl>
          </a:graphicData>
        </a:graphic>
      </p:graphicFrame>
      <p:sp>
        <p:nvSpPr>
          <p:cNvPr id="17" name="CuadroTexto 16"/>
          <p:cNvSpPr txBox="1"/>
          <p:nvPr/>
        </p:nvSpPr>
        <p:spPr>
          <a:xfrm>
            <a:off x="1547664" y="5670540"/>
            <a:ext cx="288032" cy="369332"/>
          </a:xfrm>
          <a:prstGeom prst="rect">
            <a:avLst/>
          </a:prstGeom>
          <a:noFill/>
        </p:spPr>
        <p:txBody>
          <a:bodyPr wrap="square" rtlCol="0">
            <a:spAutoFit/>
          </a:bodyPr>
          <a:lstStyle/>
          <a:p>
            <a:r>
              <a:rPr lang="es-CO" dirty="0" smtClean="0">
                <a:solidFill>
                  <a:schemeClr val="tx1"/>
                </a:solidFill>
              </a:rPr>
              <a:t>0</a:t>
            </a:r>
            <a:endParaRPr lang="es-CO" dirty="0">
              <a:solidFill>
                <a:schemeClr val="tx1"/>
              </a:solidFill>
            </a:endParaRPr>
          </a:p>
        </p:txBody>
      </p:sp>
      <p:sp>
        <p:nvSpPr>
          <p:cNvPr id="18" name="CuadroTexto 17"/>
          <p:cNvSpPr txBox="1"/>
          <p:nvPr/>
        </p:nvSpPr>
        <p:spPr>
          <a:xfrm>
            <a:off x="2267744" y="5670540"/>
            <a:ext cx="288032" cy="369332"/>
          </a:xfrm>
          <a:prstGeom prst="rect">
            <a:avLst/>
          </a:prstGeom>
          <a:noFill/>
        </p:spPr>
        <p:txBody>
          <a:bodyPr wrap="square" rtlCol="0">
            <a:spAutoFit/>
          </a:bodyPr>
          <a:lstStyle/>
          <a:p>
            <a:r>
              <a:rPr lang="es-CO" dirty="0" smtClean="0">
                <a:solidFill>
                  <a:schemeClr val="tx1"/>
                </a:solidFill>
              </a:rPr>
              <a:t>1</a:t>
            </a:r>
            <a:endParaRPr lang="es-CO" dirty="0">
              <a:solidFill>
                <a:schemeClr val="tx1"/>
              </a:solidFill>
            </a:endParaRPr>
          </a:p>
        </p:txBody>
      </p:sp>
      <p:sp>
        <p:nvSpPr>
          <p:cNvPr id="19" name="CuadroTexto 18"/>
          <p:cNvSpPr txBox="1"/>
          <p:nvPr/>
        </p:nvSpPr>
        <p:spPr>
          <a:xfrm>
            <a:off x="3059832" y="5661248"/>
            <a:ext cx="288032" cy="369332"/>
          </a:xfrm>
          <a:prstGeom prst="rect">
            <a:avLst/>
          </a:prstGeom>
          <a:noFill/>
        </p:spPr>
        <p:txBody>
          <a:bodyPr wrap="square" rtlCol="0">
            <a:spAutoFit/>
          </a:bodyPr>
          <a:lstStyle/>
          <a:p>
            <a:r>
              <a:rPr lang="es-CO" dirty="0">
                <a:solidFill>
                  <a:schemeClr val="tx1"/>
                </a:solidFill>
              </a:rPr>
              <a:t>2</a:t>
            </a:r>
          </a:p>
        </p:txBody>
      </p:sp>
      <p:sp>
        <p:nvSpPr>
          <p:cNvPr id="20" name="CuadroTexto 19"/>
          <p:cNvSpPr txBox="1"/>
          <p:nvPr/>
        </p:nvSpPr>
        <p:spPr>
          <a:xfrm>
            <a:off x="3851920" y="5670540"/>
            <a:ext cx="288032" cy="369332"/>
          </a:xfrm>
          <a:prstGeom prst="rect">
            <a:avLst/>
          </a:prstGeom>
          <a:noFill/>
        </p:spPr>
        <p:txBody>
          <a:bodyPr wrap="square" rtlCol="0">
            <a:spAutoFit/>
          </a:bodyPr>
          <a:lstStyle/>
          <a:p>
            <a:r>
              <a:rPr lang="es-CO" dirty="0">
                <a:solidFill>
                  <a:schemeClr val="tx1"/>
                </a:solidFill>
              </a:rPr>
              <a:t>3</a:t>
            </a:r>
          </a:p>
        </p:txBody>
      </p:sp>
      <p:sp>
        <p:nvSpPr>
          <p:cNvPr id="21" name="CuadroTexto 20"/>
          <p:cNvSpPr txBox="1"/>
          <p:nvPr/>
        </p:nvSpPr>
        <p:spPr>
          <a:xfrm>
            <a:off x="4572000" y="5670540"/>
            <a:ext cx="288032" cy="369332"/>
          </a:xfrm>
          <a:prstGeom prst="rect">
            <a:avLst/>
          </a:prstGeom>
          <a:noFill/>
        </p:spPr>
        <p:txBody>
          <a:bodyPr wrap="square" rtlCol="0">
            <a:spAutoFit/>
          </a:bodyPr>
          <a:lstStyle/>
          <a:p>
            <a:r>
              <a:rPr lang="es-CO" dirty="0">
                <a:solidFill>
                  <a:schemeClr val="tx1"/>
                </a:solidFill>
              </a:rPr>
              <a:t>4</a:t>
            </a:r>
          </a:p>
        </p:txBody>
      </p:sp>
      <p:sp>
        <p:nvSpPr>
          <p:cNvPr id="22" name="CuadroTexto 21"/>
          <p:cNvSpPr txBox="1"/>
          <p:nvPr/>
        </p:nvSpPr>
        <p:spPr>
          <a:xfrm>
            <a:off x="5364088" y="5670540"/>
            <a:ext cx="288032" cy="369332"/>
          </a:xfrm>
          <a:prstGeom prst="rect">
            <a:avLst/>
          </a:prstGeom>
          <a:noFill/>
        </p:spPr>
        <p:txBody>
          <a:bodyPr wrap="square" rtlCol="0">
            <a:spAutoFit/>
          </a:bodyPr>
          <a:lstStyle/>
          <a:p>
            <a:r>
              <a:rPr lang="es-CO" dirty="0">
                <a:solidFill>
                  <a:schemeClr val="tx1"/>
                </a:solidFill>
              </a:rPr>
              <a:t>5</a:t>
            </a:r>
          </a:p>
        </p:txBody>
      </p:sp>
      <p:sp>
        <p:nvSpPr>
          <p:cNvPr id="23" name="CuadroTexto 22"/>
          <p:cNvSpPr txBox="1"/>
          <p:nvPr/>
        </p:nvSpPr>
        <p:spPr>
          <a:xfrm>
            <a:off x="6156176" y="5670540"/>
            <a:ext cx="288032" cy="369332"/>
          </a:xfrm>
          <a:prstGeom prst="rect">
            <a:avLst/>
          </a:prstGeom>
          <a:noFill/>
        </p:spPr>
        <p:txBody>
          <a:bodyPr wrap="square" rtlCol="0">
            <a:spAutoFit/>
          </a:bodyPr>
          <a:lstStyle/>
          <a:p>
            <a:r>
              <a:rPr lang="es-CO" dirty="0">
                <a:solidFill>
                  <a:schemeClr val="tx1"/>
                </a:solidFill>
              </a:rPr>
              <a:t>6</a:t>
            </a:r>
          </a:p>
        </p:txBody>
      </p:sp>
      <p:sp>
        <p:nvSpPr>
          <p:cNvPr id="24" name="CuadroTexto 23"/>
          <p:cNvSpPr txBox="1"/>
          <p:nvPr/>
        </p:nvSpPr>
        <p:spPr>
          <a:xfrm>
            <a:off x="6876256" y="5670540"/>
            <a:ext cx="288032" cy="369332"/>
          </a:xfrm>
          <a:prstGeom prst="rect">
            <a:avLst/>
          </a:prstGeom>
          <a:noFill/>
        </p:spPr>
        <p:txBody>
          <a:bodyPr wrap="square" rtlCol="0">
            <a:spAutoFit/>
          </a:bodyPr>
          <a:lstStyle/>
          <a:p>
            <a:r>
              <a:rPr lang="es-CO" dirty="0" smtClean="0">
                <a:solidFill>
                  <a:schemeClr val="tx1"/>
                </a:solidFill>
              </a:rPr>
              <a:t>7</a:t>
            </a:r>
            <a:endParaRPr lang="es-CO" dirty="0">
              <a:solidFill>
                <a:schemeClr val="tx1"/>
              </a:solidFill>
            </a:endParaRPr>
          </a:p>
        </p:txBody>
      </p:sp>
      <p:sp>
        <p:nvSpPr>
          <p:cNvPr id="6" name="CuadroTexto 5"/>
          <p:cNvSpPr txBox="1"/>
          <p:nvPr/>
        </p:nvSpPr>
        <p:spPr>
          <a:xfrm>
            <a:off x="1408609" y="3212976"/>
            <a:ext cx="6187727" cy="1200329"/>
          </a:xfrm>
          <a:prstGeom prst="rect">
            <a:avLst/>
          </a:prstGeom>
          <a:noFill/>
        </p:spPr>
        <p:txBody>
          <a:bodyPr wrap="square" rtlCol="0">
            <a:spAutoFit/>
          </a:bodyPr>
          <a:lstStyle/>
          <a:p>
            <a:r>
              <a:rPr lang="es-CO" dirty="0" smtClean="0">
                <a:solidFill>
                  <a:schemeClr val="tx1"/>
                </a:solidFill>
              </a:rPr>
              <a:t>Juan siempre se sienta en la silla con índice 4, porque siempre ha tenido la costumbre  de calcular en donde se va a sentar según este calculo:              </a:t>
            </a:r>
            <a:r>
              <a:rPr lang="es-CO" b="1" dirty="0" smtClean="0">
                <a:solidFill>
                  <a:schemeClr val="tx1"/>
                </a:solidFill>
              </a:rPr>
              <a:t>4 % 8 = 4 </a:t>
            </a:r>
          </a:p>
          <a:p>
            <a:r>
              <a:rPr lang="es-CO" dirty="0" smtClean="0">
                <a:solidFill>
                  <a:schemeClr val="tx1"/>
                </a:solidFill>
              </a:rPr>
              <a:t>( </a:t>
            </a:r>
            <a:r>
              <a:rPr lang="es-CO" dirty="0" err="1" smtClean="0">
                <a:solidFill>
                  <a:schemeClr val="tx1"/>
                </a:solidFill>
              </a:rPr>
              <a:t>cantLetrasNombre</a:t>
            </a:r>
            <a:r>
              <a:rPr lang="es-CO" dirty="0" smtClean="0">
                <a:solidFill>
                  <a:schemeClr val="tx1"/>
                </a:solidFill>
              </a:rPr>
              <a:t> % </a:t>
            </a:r>
            <a:r>
              <a:rPr lang="es-CO" dirty="0" err="1" smtClean="0">
                <a:solidFill>
                  <a:schemeClr val="tx1"/>
                </a:solidFill>
              </a:rPr>
              <a:t>NumSillas</a:t>
            </a:r>
            <a:r>
              <a:rPr lang="es-CO" dirty="0" smtClean="0">
                <a:solidFill>
                  <a:schemeClr val="tx1"/>
                </a:solidFill>
              </a:rPr>
              <a:t> = </a:t>
            </a:r>
            <a:r>
              <a:rPr lang="es-CO" dirty="0" err="1" smtClean="0">
                <a:solidFill>
                  <a:schemeClr val="tx1"/>
                </a:solidFill>
              </a:rPr>
              <a:t>numSillaSentarse</a:t>
            </a:r>
            <a:r>
              <a:rPr lang="es-CO" dirty="0" smtClean="0">
                <a:solidFill>
                  <a:schemeClr val="tx1"/>
                </a:solidFill>
              </a:rPr>
              <a:t> )</a:t>
            </a:r>
            <a:endParaRPr lang="es-CO" dirty="0">
              <a:solidFill>
                <a:schemeClr val="tx1"/>
              </a:solidFill>
            </a:endParaRPr>
          </a:p>
        </p:txBody>
      </p:sp>
    </p:spTree>
    <p:extLst>
      <p:ext uri="{BB962C8B-B14F-4D97-AF65-F5344CB8AC3E}">
        <p14:creationId xmlns:p14="http://schemas.microsoft.com/office/powerpoint/2010/main" xmlns="" val="538656077"/>
      </p:ext>
    </p:extLst>
  </p:cSld>
  <p:clrMapOvr>
    <a:masterClrMapping/>
  </p:clrMapOvr>
  <p:transition spd="med"/>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50" presetClass="path" presetSubtype="0" accel="50000" decel="50000" fill="hold" nodeType="clickEffect">
                                  <p:stCondLst>
                                    <p:cond delay="0"/>
                                  </p:stCondLst>
                                  <p:childTnLst>
                                    <p:animMotion origin="layout" path="M 1.94444E-6 3.7037E-7 L 0.2184 3.7037E-7 C 0.31632 3.7037E-7 0.4368 0.03796 0.4368 0.06898 L 0.4368 0.13796 " pathEditMode="relative" rAng="0" ptsTypes="AAAA">
                                      <p:cBhvr>
                                        <p:cTn id="6" dur="2000" fill="hold"/>
                                        <p:tgtEl>
                                          <p:spTgt spid="5"/>
                                        </p:tgtEl>
                                        <p:attrNameLst>
                                          <p:attrName>ppt_x</p:attrName>
                                          <p:attrName>ppt_y</p:attrName>
                                        </p:attrNameLst>
                                      </p:cBhvr>
                                      <p:rCtr x="21840" y="68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graphicFrame>
        <p:nvGraphicFramePr>
          <p:cNvPr id="9" name="Tabla 8"/>
          <p:cNvGraphicFramePr>
            <a:graphicFrameLocks noGrp="1"/>
          </p:cNvGraphicFramePr>
          <p:nvPr>
            <p:extLst>
              <p:ext uri="{D42A27DB-BD31-4B8C-83A1-F6EECF244321}">
                <p14:modId xmlns:p14="http://schemas.microsoft.com/office/powerpoint/2010/main" xmlns="" val="3991163476"/>
              </p:ext>
            </p:extLst>
          </p:nvPr>
        </p:nvGraphicFramePr>
        <p:xfrm>
          <a:off x="5891100" y="3970640"/>
          <a:ext cx="1679848" cy="2225040"/>
        </p:xfrm>
        <a:graphic>
          <a:graphicData uri="http://schemas.openxmlformats.org/drawingml/2006/table">
            <a:tbl>
              <a:tblPr firstRow="1" bandRow="1">
                <a:tableStyleId>{5C22544A-7EE6-4342-B048-85BDC9FD1C3A}</a:tableStyleId>
              </a:tblPr>
              <a:tblGrid>
                <a:gridCol w="419684"/>
                <a:gridCol w="1260164"/>
              </a:tblGrid>
              <a:tr h="370840">
                <a:tc>
                  <a:txBody>
                    <a:bodyPr/>
                    <a:lstStyle/>
                    <a:p>
                      <a:r>
                        <a:rPr lang="es-CO" dirty="0" smtClean="0"/>
                        <a:t>0</a:t>
                      </a:r>
                      <a:endParaRPr lang="es-CO" dirty="0"/>
                    </a:p>
                  </a:txBody>
                  <a:tcPr/>
                </a:tc>
                <a:tc>
                  <a:txBody>
                    <a:bodyPr/>
                    <a:lstStyle/>
                    <a:p>
                      <a:endParaRPr lang="es-CO" dirty="0"/>
                    </a:p>
                  </a:txBody>
                  <a:tcPr/>
                </a:tc>
              </a:tr>
              <a:tr h="370840">
                <a:tc>
                  <a:txBody>
                    <a:bodyPr/>
                    <a:lstStyle/>
                    <a:p>
                      <a:r>
                        <a:rPr lang="es-CO" dirty="0" smtClean="0"/>
                        <a:t>1</a:t>
                      </a:r>
                      <a:endParaRPr lang="es-CO" dirty="0"/>
                    </a:p>
                  </a:txBody>
                  <a:tcPr/>
                </a:tc>
                <a:tc>
                  <a:txBody>
                    <a:bodyPr/>
                    <a:lstStyle/>
                    <a:p>
                      <a:endParaRPr lang="es-CO" dirty="0"/>
                    </a:p>
                  </a:txBody>
                  <a:tcPr/>
                </a:tc>
              </a:tr>
              <a:tr h="370840">
                <a:tc>
                  <a:txBody>
                    <a:bodyPr/>
                    <a:lstStyle/>
                    <a:p>
                      <a:r>
                        <a:rPr lang="es-CO" dirty="0" smtClean="0"/>
                        <a:t>2</a:t>
                      </a:r>
                      <a:endParaRPr lang="es-CO" dirty="0"/>
                    </a:p>
                  </a:txBody>
                  <a:tcPr/>
                </a:tc>
                <a:tc>
                  <a:txBody>
                    <a:bodyPr/>
                    <a:lstStyle/>
                    <a:p>
                      <a:endParaRPr lang="es-CO"/>
                    </a:p>
                  </a:txBody>
                  <a:tcPr/>
                </a:tc>
              </a:tr>
              <a:tr h="370840">
                <a:tc>
                  <a:txBody>
                    <a:bodyPr/>
                    <a:lstStyle/>
                    <a:p>
                      <a:r>
                        <a:rPr lang="es-CO" dirty="0" smtClean="0"/>
                        <a:t>3</a:t>
                      </a:r>
                      <a:endParaRPr lang="es-CO" dirty="0"/>
                    </a:p>
                  </a:txBody>
                  <a:tcPr/>
                </a:tc>
                <a:tc>
                  <a:txBody>
                    <a:bodyPr/>
                    <a:lstStyle/>
                    <a:p>
                      <a:endParaRPr lang="es-CO"/>
                    </a:p>
                  </a:txBody>
                  <a:tcPr/>
                </a:tc>
              </a:tr>
              <a:tr h="370840">
                <a:tc>
                  <a:txBody>
                    <a:bodyPr/>
                    <a:lstStyle/>
                    <a:p>
                      <a:r>
                        <a:rPr lang="es-CO" dirty="0" smtClean="0"/>
                        <a:t>4</a:t>
                      </a:r>
                      <a:endParaRPr lang="es-CO" dirty="0"/>
                    </a:p>
                  </a:txBody>
                  <a:tcPr/>
                </a:tc>
                <a:tc>
                  <a:txBody>
                    <a:bodyPr/>
                    <a:lstStyle/>
                    <a:p>
                      <a:endParaRPr lang="es-CO"/>
                    </a:p>
                  </a:txBody>
                  <a:tcPr/>
                </a:tc>
              </a:tr>
              <a:tr h="370840">
                <a:tc>
                  <a:txBody>
                    <a:bodyPr/>
                    <a:lstStyle/>
                    <a:p>
                      <a:r>
                        <a:rPr lang="es-CO" dirty="0" smtClean="0"/>
                        <a:t>5</a:t>
                      </a:r>
                      <a:endParaRPr lang="es-CO" dirty="0"/>
                    </a:p>
                  </a:txBody>
                  <a:tcPr/>
                </a:tc>
                <a:tc>
                  <a:txBody>
                    <a:bodyPr/>
                    <a:lstStyle/>
                    <a:p>
                      <a:endParaRPr lang="es-CO" dirty="0"/>
                    </a:p>
                  </a:txBody>
                  <a:tcPr/>
                </a:tc>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xmlns="" val="1950661344"/>
              </p:ext>
            </p:extLst>
          </p:nvPr>
        </p:nvGraphicFramePr>
        <p:xfrm>
          <a:off x="2915816" y="4725144"/>
          <a:ext cx="815752" cy="365760"/>
        </p:xfrm>
        <a:graphic>
          <a:graphicData uri="http://schemas.openxmlformats.org/drawingml/2006/table">
            <a:tbl>
              <a:tblPr firstRow="1" bandRow="1">
                <a:tableStyleId>{7DF18680-E054-41AD-8BC1-D1AEF772440D}</a:tableStyleId>
              </a:tblPr>
              <a:tblGrid>
                <a:gridCol w="815752"/>
              </a:tblGrid>
              <a:tr h="288032">
                <a:tc>
                  <a:txBody>
                    <a:bodyPr/>
                    <a:lstStyle/>
                    <a:p>
                      <a:pPr algn="ctr"/>
                      <a:r>
                        <a:rPr lang="es-CO" dirty="0" smtClean="0"/>
                        <a:t>pepe</a:t>
                      </a:r>
                      <a:endParaRPr lang="es-CO" dirty="0"/>
                    </a:p>
                  </a:txBody>
                  <a:tcPr/>
                </a:tc>
              </a:tr>
            </a:tbl>
          </a:graphicData>
        </a:graphic>
      </p:graphicFrame>
      <p:sp>
        <p:nvSpPr>
          <p:cNvPr id="4" name="Text Box 3"/>
          <p:cNvSpPr txBox="1">
            <a:spLocks noChangeArrowheads="1"/>
          </p:cNvSpPr>
          <p:nvPr/>
        </p:nvSpPr>
        <p:spPr bwMode="auto">
          <a:xfrm>
            <a:off x="612776" y="1509960"/>
            <a:ext cx="7920038" cy="465534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defTabSz="914400">
              <a:buClrTx/>
              <a:buSzTx/>
              <a:tabLst/>
            </a:pPr>
            <a:r>
              <a:rPr lang="es-CO" sz="2400" dirty="0" smtClean="0">
                <a:solidFill>
                  <a:schemeClr val="bg2">
                    <a:lumMod val="50000"/>
                  </a:schemeClr>
                </a:solidFill>
                <a:latin typeface="+mn-lt"/>
              </a:rPr>
              <a:t>Una tabla hash es una estructura que asocia llaves o claves con valores, permite la inserción y el acceso a elementos a partir de una clave generada utilizando parte de la información. Funciona transformando la clave con una función hash en un valor “hash” que representa la posición donde se debe guardar.</a:t>
            </a:r>
            <a:endParaRPr lang="es-CO" sz="2400" dirty="0">
              <a:solidFill>
                <a:schemeClr val="bg2">
                  <a:lumMod val="50000"/>
                </a:schemeClr>
              </a:solidFill>
              <a:latin typeface="+mn-lt"/>
            </a:endParaRPr>
          </a:p>
        </p:txBody>
      </p:sp>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graphicFrame>
        <p:nvGraphicFramePr>
          <p:cNvPr id="5" name="Tabla 4"/>
          <p:cNvGraphicFramePr>
            <a:graphicFrameLocks noGrp="1"/>
          </p:cNvGraphicFramePr>
          <p:nvPr>
            <p:extLst>
              <p:ext uri="{D42A27DB-BD31-4B8C-83A1-F6EECF244321}">
                <p14:modId xmlns:p14="http://schemas.microsoft.com/office/powerpoint/2010/main" xmlns="" val="3654902952"/>
              </p:ext>
            </p:extLst>
          </p:nvPr>
        </p:nvGraphicFramePr>
        <p:xfrm>
          <a:off x="755576" y="4437112"/>
          <a:ext cx="815752" cy="370840"/>
        </p:xfrm>
        <a:graphic>
          <a:graphicData uri="http://schemas.openxmlformats.org/drawingml/2006/table">
            <a:tbl>
              <a:tblPr firstRow="1" bandRow="1">
                <a:tableStyleId>{7DF18680-E054-41AD-8BC1-D1AEF772440D}</a:tableStyleId>
              </a:tblPr>
              <a:tblGrid>
                <a:gridCol w="815752"/>
              </a:tblGrid>
              <a:tr h="370840">
                <a:tc>
                  <a:txBody>
                    <a:bodyPr/>
                    <a:lstStyle/>
                    <a:p>
                      <a:pPr algn="ctr"/>
                      <a:r>
                        <a:rPr lang="es-CO" dirty="0" smtClean="0"/>
                        <a:t>pepe</a:t>
                      </a:r>
                      <a:endParaRPr lang="es-CO" dirty="0"/>
                    </a:p>
                  </a:txBody>
                  <a:tcPr/>
                </a:tc>
              </a:tr>
            </a:tbl>
          </a:graphicData>
        </a:graphic>
      </p:graphicFrame>
      <p:sp>
        <p:nvSpPr>
          <p:cNvPr id="3075" name="1 CuadroTexto"/>
          <p:cNvSpPr txBox="1">
            <a:spLocks noChangeArrowheads="1"/>
          </p:cNvSpPr>
          <p:nvPr/>
        </p:nvSpPr>
        <p:spPr bwMode="auto">
          <a:xfrm>
            <a:off x="612776" y="925186"/>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Tablas Hash</a:t>
            </a:r>
            <a:endParaRPr lang="es-CO" sz="3200" b="1" dirty="0">
              <a:solidFill>
                <a:schemeClr val="tx1"/>
              </a:solidFill>
            </a:endParaRPr>
          </a:p>
        </p:txBody>
      </p:sp>
      <p:graphicFrame>
        <p:nvGraphicFramePr>
          <p:cNvPr id="3" name="Tabla 2"/>
          <p:cNvGraphicFramePr>
            <a:graphicFrameLocks noGrp="1"/>
          </p:cNvGraphicFramePr>
          <p:nvPr>
            <p:extLst>
              <p:ext uri="{D42A27DB-BD31-4B8C-83A1-F6EECF244321}">
                <p14:modId xmlns:p14="http://schemas.microsoft.com/office/powerpoint/2010/main" xmlns="" val="1072517078"/>
              </p:ext>
            </p:extLst>
          </p:nvPr>
        </p:nvGraphicFramePr>
        <p:xfrm>
          <a:off x="2824339" y="4569705"/>
          <a:ext cx="953056" cy="370840"/>
        </p:xfrm>
        <a:graphic>
          <a:graphicData uri="http://schemas.openxmlformats.org/drawingml/2006/table">
            <a:tbl>
              <a:tblPr firstRow="1" bandRow="1">
                <a:tableStyleId>{7DF18680-E054-41AD-8BC1-D1AEF772440D}</a:tableStyleId>
              </a:tblPr>
              <a:tblGrid>
                <a:gridCol w="288032"/>
                <a:gridCol w="665024"/>
              </a:tblGrid>
              <a:tr h="370840">
                <a:tc>
                  <a:txBody>
                    <a:bodyPr/>
                    <a:lstStyle/>
                    <a:p>
                      <a:r>
                        <a:rPr lang="es-CO" dirty="0" smtClean="0"/>
                        <a:t>0</a:t>
                      </a:r>
                      <a:endParaRPr lang="es-CO" dirty="0"/>
                    </a:p>
                  </a:txBody>
                  <a:tcPr/>
                </a:tc>
                <a:tc>
                  <a:txBody>
                    <a:bodyPr/>
                    <a:lstStyle/>
                    <a:p>
                      <a:r>
                        <a:rPr lang="es-CO" dirty="0" smtClean="0"/>
                        <a:t>pepe</a:t>
                      </a:r>
                      <a:endParaRPr lang="es-CO" dirty="0"/>
                    </a:p>
                  </a:txBody>
                  <a:tcPr/>
                </a:tc>
              </a:tr>
            </a:tbl>
          </a:graphicData>
        </a:graphic>
      </p:graphicFrame>
      <p:sp>
        <p:nvSpPr>
          <p:cNvPr id="7" name="Llamada de flecha a la derecha 6"/>
          <p:cNvSpPr/>
          <p:nvPr/>
        </p:nvSpPr>
        <p:spPr bwMode="auto">
          <a:xfrm>
            <a:off x="2771775" y="4437112"/>
            <a:ext cx="1548411" cy="1368152"/>
          </a:xfrm>
          <a:prstGeom prst="rightArrowCallout">
            <a:avLst/>
          </a:prstGeom>
          <a:solidFill>
            <a:schemeClr val="bg2">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lang="es-CO" dirty="0" smtClean="0">
              <a:latin typeface="Calibri" pitchFamily="32" charset="0"/>
            </a:endParaRPr>
          </a:p>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lang="es-CO" dirty="0">
              <a:latin typeface="Calibri" pitchFamily="32" charset="0"/>
            </a:endParaRPr>
          </a:p>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lang="es-CO" dirty="0" smtClean="0">
                <a:latin typeface="Calibri" pitchFamily="32" charset="0"/>
              </a:rPr>
              <a:t>    H(x)</a:t>
            </a:r>
            <a:endParaRPr kumimoji="0" lang="es-CO" sz="1800" b="0" i="0" u="none" strike="noStrike" cap="none" normalizeH="0" baseline="0" dirty="0" smtClean="0">
              <a:ln>
                <a:noFill/>
              </a:ln>
              <a:solidFill>
                <a:schemeClr val="bg1"/>
              </a:solidFill>
              <a:effectLst/>
              <a:latin typeface="Calibri" pitchFamily="32" charset="0"/>
            </a:endParaRPr>
          </a:p>
        </p:txBody>
      </p:sp>
      <p:sp>
        <p:nvSpPr>
          <p:cNvPr id="12" name="Rectángulo 11"/>
          <p:cNvSpPr/>
          <p:nvPr/>
        </p:nvSpPr>
        <p:spPr bwMode="auto">
          <a:xfrm>
            <a:off x="3131840" y="4149080"/>
            <a:ext cx="288032" cy="288032"/>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pPr>
            <a:r>
              <a:rPr kumimoji="0" lang="es-CO" sz="1800" b="0" i="0" u="none" strike="noStrike" cap="none" normalizeH="0" baseline="0" dirty="0" smtClean="0">
                <a:ln>
                  <a:noFill/>
                </a:ln>
                <a:solidFill>
                  <a:schemeClr val="bg1"/>
                </a:solidFill>
                <a:effectLst/>
                <a:latin typeface="Calibri" pitchFamily="32" charset="0"/>
              </a:rPr>
              <a:t>1</a:t>
            </a:r>
          </a:p>
        </p:txBody>
      </p:sp>
    </p:spTree>
    <p:extLst>
      <p:ext uri="{BB962C8B-B14F-4D97-AF65-F5344CB8AC3E}">
        <p14:creationId xmlns:p14="http://schemas.microsoft.com/office/powerpoint/2010/main" xmlns="" val="340618108"/>
      </p:ext>
    </p:extLst>
  </p:cSld>
  <p:clrMapOvr>
    <a:masterClrMapping/>
  </p:clrMapOvr>
  <p:transition spd="med">
    <p:pull/>
  </p:transition>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05556E-6 -4.07407E-6 L 0.23107 0.01482 " pathEditMode="relative" rAng="0" ptsTypes="AA">
                                      <p:cBhvr>
                                        <p:cTn id="6" dur="2000" fill="hold"/>
                                        <p:tgtEl>
                                          <p:spTgt spid="5"/>
                                        </p:tgtEl>
                                        <p:attrNameLst>
                                          <p:attrName>ppt_x</p:attrName>
                                          <p:attrName>ppt_y</p:attrName>
                                        </p:attrNameLst>
                                      </p:cBhvr>
                                      <p:rCtr x="11545" y="741"/>
                                    </p:animMotion>
                                  </p:childTnLst>
                                </p:cTn>
                              </p:par>
                            </p:childTnLst>
                          </p:cTn>
                        </p:par>
                      </p:childTnLst>
                    </p:cTn>
                  </p:par>
                  <p:par>
                    <p:cTn id="7" fill="hold">
                      <p:stCondLst>
                        <p:cond delay="indefinite"/>
                      </p:stCondLst>
                      <p:childTnLst>
                        <p:par>
                          <p:cTn id="8" fill="hold">
                            <p:stCondLst>
                              <p:cond delay="0"/>
                            </p:stCondLst>
                            <p:childTnLst>
                              <p:par>
                                <p:cTn id="9" presetID="27" presetClass="emph" presetSubtype="0" fill="remove" grpId="0" nodeType="clickEffect">
                                  <p:stCondLst>
                                    <p:cond delay="0"/>
                                  </p:stCondLst>
                                  <p:childTnLst>
                                    <p:animClr clrSpc="rgb" dir="cw">
                                      <p:cBhvr override="childStyle">
                                        <p:cTn id="10" dur="250" autoRev="1" fill="remove"/>
                                        <p:tgtEl>
                                          <p:spTgt spid="7"/>
                                        </p:tgtEl>
                                        <p:attrNameLst>
                                          <p:attrName>style.color</p:attrName>
                                        </p:attrNameLst>
                                      </p:cBhvr>
                                      <p:to>
                                        <a:schemeClr val="bg1"/>
                                      </p:to>
                                    </p:animClr>
                                    <p:animClr clrSpc="rgb" dir="cw">
                                      <p:cBhvr>
                                        <p:cTn id="11" dur="250" autoRev="1" fill="remove"/>
                                        <p:tgtEl>
                                          <p:spTgt spid="7"/>
                                        </p:tgtEl>
                                        <p:attrNameLst>
                                          <p:attrName>fillcolor</p:attrName>
                                        </p:attrNameLst>
                                      </p:cBhvr>
                                      <p:to>
                                        <a:schemeClr val="bg1"/>
                                      </p:to>
                                    </p:animClr>
                                    <p:set>
                                      <p:cBhvr>
                                        <p:cTn id="12" dur="250" autoRev="1" fill="remove"/>
                                        <p:tgtEl>
                                          <p:spTgt spid="7"/>
                                        </p:tgtEl>
                                        <p:attrNameLst>
                                          <p:attrName>fill.type</p:attrName>
                                        </p:attrNameLst>
                                      </p:cBhvr>
                                      <p:to>
                                        <p:strVal val="solid"/>
                                      </p:to>
                                    </p:set>
                                    <p:set>
                                      <p:cBhvr>
                                        <p:cTn id="13" dur="250" autoRev="1" fill="remove"/>
                                        <p:tgtEl>
                                          <p:spTgt spid="7"/>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0.00521 -0.02662 L 0.39636 -0.0581 " pathEditMode="relative" rAng="0" ptsTypes="AA">
                                      <p:cBhvr>
                                        <p:cTn id="21" dur="2000" fill="hold"/>
                                        <p:tgtEl>
                                          <p:spTgt spid="11"/>
                                        </p:tgtEl>
                                        <p:attrNameLst>
                                          <p:attrName>ppt_x</p:attrName>
                                          <p:attrName>ppt_y</p:attrName>
                                        </p:attrNameLst>
                                      </p:cBhvr>
                                      <p:rCtr x="20069" y="-15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Función Hash</a:t>
            </a:r>
            <a:endParaRPr lang="es-CO" sz="3200" b="1" dirty="0">
              <a:solidFill>
                <a:schemeClr val="tx1"/>
              </a:solidFill>
            </a:endParaRPr>
          </a:p>
        </p:txBody>
      </p:sp>
      <p:sp>
        <p:nvSpPr>
          <p:cNvPr id="4"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La función hash nos define la posición de la estructura donde guardaremos la información. </a:t>
            </a:r>
          </a:p>
          <a:p>
            <a:pPr lvl="0" algn="just" defTabSz="914400">
              <a:buClrTx/>
              <a:buSzTx/>
              <a:tabLst/>
            </a:pPr>
            <a:endParaRPr lang="es-CO" sz="2800" dirty="0" smtClean="0">
              <a:solidFill>
                <a:schemeClr val="bg2">
                  <a:lumMod val="50000"/>
                </a:schemeClr>
              </a:solidFill>
              <a:latin typeface="+mn-lt"/>
            </a:endParaRPr>
          </a:p>
          <a:p>
            <a:pPr marL="457200" lvl="0" indent="-457200" defTabSz="914400">
              <a:buClrTx/>
              <a:buSzTx/>
              <a:buFont typeface="Arial" panose="020B0604020202020204" pitchFamily="34" charset="0"/>
              <a:buChar char="•"/>
              <a:tabLst/>
            </a:pPr>
            <a:r>
              <a:rPr lang="es-CO" sz="2800" dirty="0" smtClean="0">
                <a:solidFill>
                  <a:schemeClr val="bg2">
                    <a:lumMod val="50000"/>
                  </a:schemeClr>
                </a:solidFill>
                <a:latin typeface="+mn-lt"/>
              </a:rPr>
              <a:t>Es una función determinista</a:t>
            </a:r>
          </a:p>
          <a:p>
            <a:pPr marL="457200" lvl="0" indent="-457200" defTabSz="914400">
              <a:buClrTx/>
              <a:buSzTx/>
              <a:buFont typeface="Arial" panose="020B0604020202020204" pitchFamily="34" charset="0"/>
              <a:buChar char="•"/>
              <a:tabLst/>
            </a:pPr>
            <a:r>
              <a:rPr lang="es-CO" sz="2800" dirty="0" smtClean="0">
                <a:solidFill>
                  <a:schemeClr val="bg2">
                    <a:lumMod val="50000"/>
                  </a:schemeClr>
                </a:solidFill>
                <a:latin typeface="+mn-lt"/>
              </a:rPr>
              <a:t>La misma entrada debe tener la misma salida</a:t>
            </a:r>
          </a:p>
          <a:p>
            <a:pPr marL="457200" lvl="0" indent="-457200" defTabSz="914400">
              <a:buClrTx/>
              <a:buSzTx/>
              <a:buFont typeface="Arial" panose="020B0604020202020204" pitchFamily="34" charset="0"/>
              <a:buChar char="•"/>
              <a:tabLst/>
            </a:pPr>
            <a:r>
              <a:rPr lang="es-CO" sz="2800" dirty="0" smtClean="0">
                <a:solidFill>
                  <a:schemeClr val="bg2">
                    <a:lumMod val="50000"/>
                  </a:schemeClr>
                </a:solidFill>
                <a:latin typeface="+mn-lt"/>
              </a:rPr>
              <a:t>A muchas entradas debe tener una distribución uniforme en sus salidas.</a:t>
            </a:r>
          </a:p>
          <a:p>
            <a:pPr marL="457200" lvl="0" indent="-457200" defTabSz="914400">
              <a:buClrTx/>
              <a:buSzTx/>
              <a:buFont typeface="Arial" panose="020B0604020202020204" pitchFamily="34" charset="0"/>
              <a:buChar char="•"/>
              <a:tabLst/>
            </a:pPr>
            <a:r>
              <a:rPr lang="es-CO" sz="2800" dirty="0" smtClean="0">
                <a:solidFill>
                  <a:schemeClr val="bg2">
                    <a:lumMod val="50000"/>
                  </a:schemeClr>
                </a:solidFill>
                <a:latin typeface="+mn-lt"/>
              </a:rPr>
              <a:t>Debe ser fácil de calcular y tener un costo algorítmico de O(1).</a:t>
            </a:r>
            <a:endParaRPr lang="es-CO" sz="2800" dirty="0">
              <a:solidFill>
                <a:schemeClr val="bg2">
                  <a:lumMod val="50000"/>
                </a:schemeClr>
              </a:solidFill>
              <a:latin typeface="+mn-lt"/>
            </a:endParaRPr>
          </a:p>
        </p:txBody>
      </p:sp>
    </p:spTree>
    <p:extLst>
      <p:ext uri="{BB962C8B-B14F-4D97-AF65-F5344CB8AC3E}">
        <p14:creationId xmlns:p14="http://schemas.microsoft.com/office/powerpoint/2010/main" xmlns="" val="215481234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Función modulo</a:t>
            </a:r>
            <a:endParaRPr lang="es-CO" sz="3200" b="1" dirty="0">
              <a:solidFill>
                <a:schemeClr val="tx1"/>
              </a:solidFill>
            </a:endParaRPr>
          </a:p>
        </p:txBody>
      </p:sp>
      <p:sp>
        <p:nvSpPr>
          <p:cNvPr id="4"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800" dirty="0" smtClean="0">
                <a:solidFill>
                  <a:schemeClr val="bg2">
                    <a:lumMod val="50000"/>
                  </a:schemeClr>
                </a:solidFill>
                <a:latin typeface="+mn-lt"/>
              </a:rPr>
              <a:t>La función modulo es la función hash mas utilizada.</a:t>
            </a:r>
          </a:p>
          <a:p>
            <a:pPr lvl="0" algn="just" defTabSz="914400">
              <a:buClrTx/>
              <a:buSzTx/>
              <a:tabLst/>
            </a:pPr>
            <a:r>
              <a:rPr lang="es-CO" sz="2800" dirty="0" smtClean="0">
                <a:solidFill>
                  <a:schemeClr val="bg2">
                    <a:lumMod val="50000"/>
                  </a:schemeClr>
                </a:solidFill>
                <a:latin typeface="+mn-lt"/>
              </a:rPr>
              <a:t>Esta función consiste en obtener el modulo de la división entre el valor que se desea insertar y el tamaño de la tabla(lista), esto nos asegura un valor hash entre 0 y el tamaño de la tabla menos 1.</a:t>
            </a:r>
          </a:p>
          <a:p>
            <a:pPr lvl="0" algn="just" defTabSz="914400">
              <a:buClrTx/>
              <a:buSzTx/>
              <a:tabLst/>
            </a:pPr>
            <a:endParaRPr lang="es-CO" sz="2800" dirty="0">
              <a:solidFill>
                <a:schemeClr val="bg2">
                  <a:lumMod val="50000"/>
                </a:schemeClr>
              </a:solidFill>
              <a:latin typeface="+mn-lt"/>
            </a:endParaRPr>
          </a:p>
          <a:p>
            <a:pPr lvl="0" algn="ctr" defTabSz="914400">
              <a:buClrTx/>
              <a:buSzTx/>
              <a:tabLst/>
            </a:pPr>
            <a:r>
              <a:rPr lang="es-CO" sz="2800" dirty="0" smtClean="0">
                <a:solidFill>
                  <a:schemeClr val="bg2">
                    <a:lumMod val="50000"/>
                  </a:schemeClr>
                </a:solidFill>
                <a:latin typeface="+mn-lt"/>
              </a:rPr>
              <a:t>H(k)= </a:t>
            </a:r>
            <a:r>
              <a:rPr lang="es-CO" sz="2800" dirty="0" err="1" smtClean="0">
                <a:solidFill>
                  <a:schemeClr val="bg2">
                    <a:lumMod val="50000"/>
                  </a:schemeClr>
                </a:solidFill>
                <a:latin typeface="+mn-lt"/>
              </a:rPr>
              <a:t>k%m</a:t>
            </a:r>
            <a:r>
              <a:rPr lang="es-CO" sz="2800" dirty="0" smtClean="0">
                <a:solidFill>
                  <a:schemeClr val="bg2">
                    <a:lumMod val="50000"/>
                  </a:schemeClr>
                </a:solidFill>
                <a:latin typeface="+mn-lt"/>
              </a:rPr>
              <a:t> . Donde m es el tamaño de la tabla.</a:t>
            </a:r>
          </a:p>
          <a:p>
            <a:pPr lvl="0" defTabSz="914400">
              <a:buClrTx/>
              <a:buSzTx/>
              <a:tabLst/>
            </a:pPr>
            <a:endParaRPr lang="es-CO" sz="2800" dirty="0">
              <a:solidFill>
                <a:schemeClr val="bg2">
                  <a:lumMod val="50000"/>
                </a:schemeClr>
              </a:solidFill>
              <a:latin typeface="+mn-lt"/>
            </a:endParaRPr>
          </a:p>
          <a:p>
            <a:pPr lvl="0" algn="just" defTabSz="914400">
              <a:buClrTx/>
              <a:buSzTx/>
              <a:tabLst/>
            </a:pPr>
            <a:endParaRPr lang="es-CO" sz="2800" dirty="0" smtClean="0">
              <a:solidFill>
                <a:schemeClr val="bg2">
                  <a:lumMod val="50000"/>
                </a:schemeClr>
              </a:solidFill>
              <a:latin typeface="+mn-lt"/>
            </a:endParaRPr>
          </a:p>
        </p:txBody>
      </p:sp>
    </p:spTree>
    <p:extLst>
      <p:ext uri="{BB962C8B-B14F-4D97-AF65-F5344CB8AC3E}">
        <p14:creationId xmlns:p14="http://schemas.microsoft.com/office/powerpoint/2010/main" xmlns="" val="401921322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3" y="981075"/>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Colisiones</a:t>
            </a:r>
            <a:endParaRPr lang="es-CO" sz="3200" b="1" dirty="0">
              <a:solidFill>
                <a:schemeClr val="tx1"/>
              </a:solidFill>
            </a:endParaRPr>
          </a:p>
        </p:txBody>
      </p:sp>
      <p:sp>
        <p:nvSpPr>
          <p:cNvPr id="4"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algn="just" defTabSz="914400">
              <a:buClrTx/>
              <a:buSzTx/>
              <a:tabLst/>
            </a:pPr>
            <a:r>
              <a:rPr lang="es-CO" sz="2400" dirty="0" smtClean="0">
                <a:solidFill>
                  <a:schemeClr val="bg2">
                    <a:lumMod val="50000"/>
                  </a:schemeClr>
                </a:solidFill>
                <a:latin typeface="+mn-lt"/>
              </a:rPr>
              <a:t>Se puede dar el caso de que una información a insertar en la tabla presente el mismo valor hash, por ende habrán dos valores queriendo entrar a la misma posición de la tabla. Hay diversas soluciones para este problema, una de ellas es el encadenamiento.</a:t>
            </a:r>
          </a:p>
          <a:p>
            <a:pPr lvl="0" algn="just" defTabSz="914400">
              <a:buClrTx/>
              <a:buSzTx/>
              <a:tabLst/>
            </a:pPr>
            <a:endParaRPr lang="es-CO" sz="2800" dirty="0" smtClean="0">
              <a:solidFill>
                <a:schemeClr val="bg2">
                  <a:lumMod val="50000"/>
                </a:schemeClr>
              </a:solidFill>
              <a:latin typeface="+mn-lt"/>
            </a:endParaRPr>
          </a:p>
        </p:txBody>
      </p:sp>
      <p:pic>
        <p:nvPicPr>
          <p:cNvPr id="2" name="Imagen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390440" y="3711463"/>
            <a:ext cx="3981760" cy="2813881"/>
          </a:xfrm>
          <a:prstGeom prst="rect">
            <a:avLst/>
          </a:prstGeom>
        </p:spPr>
      </p:pic>
    </p:spTree>
    <p:extLst>
      <p:ext uri="{BB962C8B-B14F-4D97-AF65-F5344CB8AC3E}">
        <p14:creationId xmlns:p14="http://schemas.microsoft.com/office/powerpoint/2010/main" xmlns="" val="250099816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775" y="188913"/>
            <a:ext cx="6192838" cy="503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s-CO"/>
          </a:p>
        </p:txBody>
      </p:sp>
      <p:sp>
        <p:nvSpPr>
          <p:cNvPr id="3075" name="1 CuadroTexto"/>
          <p:cNvSpPr txBox="1">
            <a:spLocks noChangeArrowheads="1"/>
          </p:cNvSpPr>
          <p:nvPr/>
        </p:nvSpPr>
        <p:spPr bwMode="auto">
          <a:xfrm>
            <a:off x="468312" y="1111782"/>
            <a:ext cx="835183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s-CO" sz="3200" b="1" dirty="0" smtClean="0">
                <a:solidFill>
                  <a:schemeClr val="tx1"/>
                </a:solidFill>
              </a:rPr>
              <a:t>Tamaño de la tabla y Factor de carga</a:t>
            </a:r>
            <a:endParaRPr lang="es-CO" sz="3200" b="1" dirty="0">
              <a:solidFill>
                <a:schemeClr val="tx1"/>
              </a:solidFill>
            </a:endParaRPr>
          </a:p>
        </p:txBody>
      </p:sp>
      <p:sp>
        <p:nvSpPr>
          <p:cNvPr id="4" name="Text Box 3"/>
          <p:cNvSpPr txBox="1">
            <a:spLocks noChangeArrowheads="1"/>
          </p:cNvSpPr>
          <p:nvPr/>
        </p:nvSpPr>
        <p:spPr bwMode="auto">
          <a:xfrm>
            <a:off x="684212" y="1700808"/>
            <a:ext cx="7920038" cy="4824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0000" tIns="45000" rIns="90000" bIns="45000"/>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anose="020F0502020204030204" pitchFamily="34" charset="0"/>
                <a:ea typeface="WenQuanYi Micro Hei" charset="0"/>
                <a:cs typeface="WenQuanYi Micro Hei" charset="0"/>
              </a:defRPr>
            </a:lvl9pPr>
          </a:lstStyle>
          <a:p>
            <a:pPr lvl="0" defTabSz="914400">
              <a:buClrTx/>
              <a:buSzTx/>
              <a:tabLst/>
            </a:pPr>
            <a:r>
              <a:rPr lang="es-CO" sz="2400" dirty="0">
                <a:solidFill>
                  <a:schemeClr val="bg2">
                    <a:lumMod val="50000"/>
                  </a:schemeClr>
                </a:solidFill>
              </a:rPr>
              <a:t>Se recomienda que m sea un numero primo y que este alejado de una potencia de 2</a:t>
            </a:r>
            <a:r>
              <a:rPr lang="es-CO" sz="2400" dirty="0" smtClean="0">
                <a:solidFill>
                  <a:schemeClr val="bg2">
                    <a:lumMod val="50000"/>
                  </a:schemeClr>
                </a:solidFill>
              </a:rPr>
              <a:t>.</a:t>
            </a:r>
          </a:p>
          <a:p>
            <a:pPr lvl="0" defTabSz="914400">
              <a:buClrTx/>
              <a:buSzTx/>
              <a:tabLst/>
            </a:pPr>
            <a:endParaRPr lang="es-CO" sz="2400" dirty="0">
              <a:solidFill>
                <a:schemeClr val="bg2">
                  <a:lumMod val="50000"/>
                </a:schemeClr>
              </a:solidFill>
            </a:endParaRPr>
          </a:p>
          <a:p>
            <a:pPr lvl="0" defTabSz="914400">
              <a:buClrTx/>
              <a:buSzTx/>
              <a:tabLst/>
            </a:pPr>
            <a:r>
              <a:rPr lang="es-CO" sz="2400" dirty="0" smtClean="0">
                <a:solidFill>
                  <a:schemeClr val="bg2">
                    <a:lumMod val="50000"/>
                  </a:schemeClr>
                </a:solidFill>
              </a:rPr>
              <a:t>Factor de carga</a:t>
            </a:r>
          </a:p>
          <a:p>
            <a:pPr lvl="0" defTabSz="914400">
              <a:buClrTx/>
              <a:buSzTx/>
              <a:tabLst/>
            </a:pPr>
            <a:r>
              <a:rPr lang="es-CO" sz="2400" dirty="0" smtClean="0">
                <a:solidFill>
                  <a:schemeClr val="bg2">
                    <a:lumMod val="50000"/>
                  </a:schemeClr>
                </a:solidFill>
              </a:rPr>
              <a:t>El factor de carga es igual a la cantidad de elementos a insertar en la tabla dividida en la capacidad de esta misma, entre más diminuto sea el factor de carga se asegura que todas las operaciones realizadas en esta estructura serán de costo O(1).</a:t>
            </a:r>
          </a:p>
          <a:p>
            <a:pPr lvl="0" defTabSz="914400">
              <a:buClrTx/>
              <a:buSzTx/>
              <a:tabLst/>
            </a:pPr>
            <a:endParaRPr lang="es-CO" sz="2400" dirty="0">
              <a:solidFill>
                <a:schemeClr val="bg2">
                  <a:lumMod val="50000"/>
                </a:schemeClr>
              </a:solidFill>
            </a:endParaRPr>
          </a:p>
          <a:p>
            <a:pPr lvl="0" defTabSz="914400">
              <a:buClrTx/>
              <a:buSzTx/>
              <a:tabLst/>
            </a:pPr>
            <a:r>
              <a:rPr lang="es-CO" sz="2400" b="1" dirty="0" smtClean="0">
                <a:solidFill>
                  <a:schemeClr val="bg2">
                    <a:lumMod val="50000"/>
                  </a:schemeClr>
                </a:solidFill>
              </a:rPr>
              <a:t>Factor de carga = Elementos / Capacidad</a:t>
            </a:r>
          </a:p>
          <a:p>
            <a:pPr lvl="0" defTabSz="914400">
              <a:buClrTx/>
              <a:buSzTx/>
              <a:tabLst/>
            </a:pPr>
            <a:endParaRPr lang="es-CO" sz="2400" dirty="0">
              <a:solidFill>
                <a:schemeClr val="bg2">
                  <a:lumMod val="50000"/>
                </a:schemeClr>
              </a:solidFill>
            </a:endParaRPr>
          </a:p>
          <a:p>
            <a:pPr lvl="0" algn="just" defTabSz="914400">
              <a:buClrTx/>
              <a:buSzTx/>
              <a:tabLst/>
            </a:pPr>
            <a:endParaRPr lang="es-CO" sz="2800" dirty="0" smtClean="0">
              <a:solidFill>
                <a:schemeClr val="bg2">
                  <a:lumMod val="50000"/>
                </a:schemeClr>
              </a:solidFill>
              <a:latin typeface="+mn-lt"/>
            </a:endParaRPr>
          </a:p>
        </p:txBody>
      </p:sp>
    </p:spTree>
    <p:extLst>
      <p:ext uri="{BB962C8B-B14F-4D97-AF65-F5344CB8AC3E}">
        <p14:creationId xmlns:p14="http://schemas.microsoft.com/office/powerpoint/2010/main" xmlns="" val="9715232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alibri"/>
        <a:ea typeface="WenQuanYi Micro Hei"/>
        <a:cs typeface="WenQuanYi Micro Hei"/>
      </a:majorFont>
      <a:minorFont>
        <a:latin typeface="Calibri"/>
        <a:ea typeface="WenQuanYi Micro Hei"/>
        <a:cs typeface="WenQuanYi Micro 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1864</TotalTime>
  <Words>1669</Words>
  <Application>Microsoft Office PowerPoint</Application>
  <PresentationFormat>Presentación en pantalla (4:3)</PresentationFormat>
  <Paragraphs>349</Paragraphs>
  <Slides>28</Slides>
  <Notes>28</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Ricardo Cogollo</dc:creator>
  <cp:lastModifiedBy>DPTOSISTEMAS</cp:lastModifiedBy>
  <cp:revision>217</cp:revision>
  <cp:lastPrinted>1601-01-01T00:00:00Z</cp:lastPrinted>
  <dcterms:created xsi:type="dcterms:W3CDTF">2010-09-28T21:20:37Z</dcterms:created>
  <dcterms:modified xsi:type="dcterms:W3CDTF">2013-07-30T14:37:29Z</dcterms:modified>
</cp:coreProperties>
</file>